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4" r:id="rId1"/>
  </p:sldMasterIdLst>
  <p:notesMasterIdLst>
    <p:notesMasterId r:id="rId25"/>
  </p:notesMasterIdLst>
  <p:sldIdLst>
    <p:sldId id="349" r:id="rId2"/>
    <p:sldId id="301" r:id="rId3"/>
    <p:sldId id="257" r:id="rId4"/>
    <p:sldId id="302" r:id="rId5"/>
    <p:sldId id="328" r:id="rId6"/>
    <p:sldId id="347" r:id="rId7"/>
    <p:sldId id="346" r:id="rId8"/>
    <p:sldId id="303" r:id="rId9"/>
    <p:sldId id="348" r:id="rId10"/>
    <p:sldId id="330" r:id="rId11"/>
    <p:sldId id="331" r:id="rId12"/>
    <p:sldId id="332" r:id="rId13"/>
    <p:sldId id="333" r:id="rId14"/>
    <p:sldId id="335" r:id="rId15"/>
    <p:sldId id="336" r:id="rId16"/>
    <p:sldId id="337" r:id="rId17"/>
    <p:sldId id="338" r:id="rId18"/>
    <p:sldId id="339" r:id="rId19"/>
    <p:sldId id="340" r:id="rId20"/>
    <p:sldId id="341" r:id="rId21"/>
    <p:sldId id="343" r:id="rId22"/>
    <p:sldId id="344" r:id="rId23"/>
    <p:sldId id="345" r:id="rId24"/>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CC66FF"/>
    <a:srgbClr val="0000FF"/>
    <a:srgbClr val="FFFF66"/>
    <a:srgbClr val="99FFCC"/>
    <a:srgbClr val="CCFFFF"/>
    <a:srgbClr val="CCFFCC"/>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116" d="100"/>
          <a:sy n="116" d="100"/>
        </p:scale>
        <p:origin x="708" y="102"/>
      </p:cViewPr>
      <p:guideLst>
        <p:guide orient="horz" pos="2160"/>
        <p:guide pos="2880"/>
      </p:guideLst>
    </p:cSldViewPr>
  </p:slideViewPr>
  <p:notesTextViewPr>
    <p:cViewPr>
      <p:scale>
        <a:sx n="1" d="1"/>
        <a:sy n="1" d="1"/>
      </p:scale>
      <p:origin x="0" y="0"/>
    </p:cViewPr>
  </p:notesTextViewPr>
  <p:sorterViewPr>
    <p:cViewPr>
      <p:scale>
        <a:sx n="124" d="100"/>
        <a:sy n="124"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itchFamily="34" charset="0"/>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pitchFamily="34" charset="0"/>
              </a:defRPr>
            </a:lvl1pPr>
          </a:lstStyle>
          <a:p>
            <a:pPr>
              <a:defRPr/>
            </a:pPr>
            <a:fld id="{FE7AA8DF-E6F3-40CF-9055-E69FAB5F67FA}" type="datetimeFigureOut">
              <a:rPr lang="zh-CN" altLang="en-US"/>
              <a:pPr>
                <a:defRPr/>
              </a:pPr>
              <a:t>2020/1/15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itchFamily="34" charset="0"/>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FE8CFDF1-97BF-4578-B934-F466DE7CD93A}" type="slidenum">
              <a:rPr lang="zh-CN" altLang="en-US"/>
              <a:pPr>
                <a:defRPr/>
              </a:pPr>
              <a:t>‹#›</a:t>
            </a:fld>
            <a:endParaRPr lang="zh-CN" altLang="en-US"/>
          </a:p>
        </p:txBody>
      </p:sp>
    </p:spTree>
    <p:extLst>
      <p:ext uri="{BB962C8B-B14F-4D97-AF65-F5344CB8AC3E}">
        <p14:creationId xmlns:p14="http://schemas.microsoft.com/office/powerpoint/2010/main" val="6620125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fld id="{69CAEA52-17B3-45A8-B6E1-AF927F609C88}" type="slidenum">
              <a:rPr lang="zh-CN" altLang="en-US" smtClean="0"/>
              <a:pPr/>
              <a:t>2</a:t>
            </a:fld>
            <a:endParaRPr lang="zh-CN" altLang="en-US" smtClean="0"/>
          </a:p>
        </p:txBody>
      </p:sp>
    </p:spTree>
    <p:extLst>
      <p:ext uri="{BB962C8B-B14F-4D97-AF65-F5344CB8AC3E}">
        <p14:creationId xmlns:p14="http://schemas.microsoft.com/office/powerpoint/2010/main" val="30312695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pic>
        <p:nvPicPr>
          <p:cNvPr id="2" name="图片 3"/>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458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6561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801073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9298583"/>
      </p:ext>
    </p:extLst>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7321578"/>
      </p:ext>
    </p:extLst>
  </p:cSld>
  <p:clrMapOvr>
    <a:masterClrMapping/>
  </p:clrMapOvr>
  <p:transition>
    <p:random/>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026" name="Picture 6" descr="E:\外部文件\图片1.png"/>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0" y="5257800"/>
            <a:ext cx="9144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Lst>
  <p:timing>
    <p:tnLst>
      <p:par>
        <p:cTn id="1" dur="indefinite" restart="never" nodeType="tmRoot"/>
      </p:par>
    </p:tnLst>
  </p:timing>
  <p:txStyles>
    <p:titleStyle>
      <a:lvl1pPr algn="ctr" rtl="0" eaLnBrk="0" fontAlgn="base" hangingPunct="0">
        <a:spcBef>
          <a:spcPct val="0"/>
        </a:spcBef>
        <a:spcAft>
          <a:spcPct val="0"/>
        </a:spcAft>
        <a:defRPr sz="2800" b="1" kern="1200">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Times New Roman" pitchFamily="18" charset="0"/>
          <a:ea typeface="黑体" pitchFamily="2" charset="-122"/>
        </a:defRPr>
      </a:lvl2pPr>
      <a:lvl3pPr algn="ctr" rtl="0" eaLnBrk="0" fontAlgn="base" hangingPunct="0">
        <a:spcBef>
          <a:spcPct val="0"/>
        </a:spcBef>
        <a:spcAft>
          <a:spcPct val="0"/>
        </a:spcAft>
        <a:defRPr sz="2800" b="1">
          <a:solidFill>
            <a:schemeClr val="tx1"/>
          </a:solidFill>
          <a:latin typeface="Times New Roman" pitchFamily="18" charset="0"/>
          <a:ea typeface="黑体" pitchFamily="2" charset="-122"/>
        </a:defRPr>
      </a:lvl3pPr>
      <a:lvl4pPr algn="ctr" rtl="0" eaLnBrk="0" fontAlgn="base" hangingPunct="0">
        <a:spcBef>
          <a:spcPct val="0"/>
        </a:spcBef>
        <a:spcAft>
          <a:spcPct val="0"/>
        </a:spcAft>
        <a:defRPr sz="2800" b="1">
          <a:solidFill>
            <a:schemeClr val="tx1"/>
          </a:solidFill>
          <a:latin typeface="Times New Roman" pitchFamily="18" charset="0"/>
          <a:ea typeface="黑体" pitchFamily="2" charset="-122"/>
        </a:defRPr>
      </a:lvl4pPr>
      <a:lvl5pPr algn="ctr" rtl="0" eaLnBrk="0" fontAlgn="base" hangingPunct="0">
        <a:spcBef>
          <a:spcPct val="0"/>
        </a:spcBef>
        <a:spcAft>
          <a:spcPct val="0"/>
        </a:spcAft>
        <a:defRPr sz="2800" b="1">
          <a:solidFill>
            <a:schemeClr val="tx1"/>
          </a:solidFill>
          <a:latin typeface="Times New Roman" pitchFamily="18" charset="0"/>
          <a:ea typeface="黑体" pitchFamily="2" charset="-122"/>
        </a:defRPr>
      </a:lvl5pPr>
      <a:lvl6pPr marL="457200" algn="ctr" rtl="0" fontAlgn="base">
        <a:spcBef>
          <a:spcPct val="0"/>
        </a:spcBef>
        <a:spcAft>
          <a:spcPct val="0"/>
        </a:spcAft>
        <a:defRPr sz="2800" b="1">
          <a:solidFill>
            <a:schemeClr val="tx1"/>
          </a:solidFill>
          <a:latin typeface="Times New Roman" pitchFamily="18" charset="0"/>
          <a:ea typeface="黑体" pitchFamily="2" charset="-122"/>
        </a:defRPr>
      </a:lvl6pPr>
      <a:lvl7pPr marL="914400" algn="ctr" rtl="0" fontAlgn="base">
        <a:spcBef>
          <a:spcPct val="0"/>
        </a:spcBef>
        <a:spcAft>
          <a:spcPct val="0"/>
        </a:spcAft>
        <a:defRPr sz="2800" b="1">
          <a:solidFill>
            <a:schemeClr val="tx1"/>
          </a:solidFill>
          <a:latin typeface="Times New Roman" pitchFamily="18" charset="0"/>
          <a:ea typeface="黑体" pitchFamily="2" charset="-122"/>
        </a:defRPr>
      </a:lvl7pPr>
      <a:lvl8pPr marL="1371600" algn="ctr" rtl="0" fontAlgn="base">
        <a:spcBef>
          <a:spcPct val="0"/>
        </a:spcBef>
        <a:spcAft>
          <a:spcPct val="0"/>
        </a:spcAft>
        <a:defRPr sz="2800" b="1">
          <a:solidFill>
            <a:schemeClr val="tx1"/>
          </a:solidFill>
          <a:latin typeface="Times New Roman" pitchFamily="18" charset="0"/>
          <a:ea typeface="黑体" pitchFamily="2" charset="-122"/>
        </a:defRPr>
      </a:lvl8pPr>
      <a:lvl9pPr marL="1828800" algn="ctr" rtl="0" fontAlgn="base">
        <a:spcBef>
          <a:spcPct val="0"/>
        </a:spcBef>
        <a:spcAft>
          <a:spcPct val="0"/>
        </a:spcAft>
        <a:defRPr sz="2800" b="1">
          <a:solidFill>
            <a:schemeClr val="tx1"/>
          </a:solidFill>
          <a:latin typeface="Times New Roman" pitchFamily="18" charset="0"/>
          <a:ea typeface="黑体" pitchFamily="2" charset="-122"/>
        </a:defRPr>
      </a:lvl9pPr>
    </p:titleStyle>
    <p:bodyStyle>
      <a:lvl1pPr marL="342900" indent="-342900" algn="l" rtl="0" eaLnBrk="0" fontAlgn="base" hangingPunct="0">
        <a:lnSpc>
          <a:spcPct val="120000"/>
        </a:lnSpc>
        <a:spcBef>
          <a:spcPct val="0"/>
        </a:spcBef>
        <a:spcAft>
          <a:spcPct val="0"/>
        </a:spcAft>
        <a:buChar char="•"/>
        <a:defRPr sz="2400" b="1"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bwMode="auto">
          <a:xfrm>
            <a:off x="6350" y="3903134"/>
            <a:ext cx="9144000" cy="1037167"/>
          </a:xfrm>
          <a:prstGeom prst="rect">
            <a:avLst/>
          </a:prstGeom>
          <a:extLst/>
        </p:spPr>
        <p:txBody>
          <a:bodyPr/>
          <a:lstStyle>
            <a:lvl1pPr algn="ctr" rtl="0" eaLnBrk="0" fontAlgn="base" hangingPunct="0">
              <a:spcBef>
                <a:spcPct val="0"/>
              </a:spcBef>
              <a:spcAft>
                <a:spcPct val="0"/>
              </a:spcAft>
              <a:defRPr sz="2800" b="1" kern="1200">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Times New Roman" pitchFamily="18" charset="0"/>
                <a:ea typeface="黑体" pitchFamily="2" charset="-122"/>
              </a:defRPr>
            </a:lvl2pPr>
            <a:lvl3pPr algn="ctr" rtl="0" eaLnBrk="0" fontAlgn="base" hangingPunct="0">
              <a:spcBef>
                <a:spcPct val="0"/>
              </a:spcBef>
              <a:spcAft>
                <a:spcPct val="0"/>
              </a:spcAft>
              <a:defRPr sz="2800" b="1">
                <a:solidFill>
                  <a:schemeClr val="tx1"/>
                </a:solidFill>
                <a:latin typeface="Times New Roman" pitchFamily="18" charset="0"/>
                <a:ea typeface="黑体" pitchFamily="2" charset="-122"/>
              </a:defRPr>
            </a:lvl3pPr>
            <a:lvl4pPr algn="ctr" rtl="0" eaLnBrk="0" fontAlgn="base" hangingPunct="0">
              <a:spcBef>
                <a:spcPct val="0"/>
              </a:spcBef>
              <a:spcAft>
                <a:spcPct val="0"/>
              </a:spcAft>
              <a:defRPr sz="2800" b="1">
                <a:solidFill>
                  <a:schemeClr val="tx1"/>
                </a:solidFill>
                <a:latin typeface="Times New Roman" pitchFamily="18" charset="0"/>
                <a:ea typeface="黑体" pitchFamily="2" charset="-122"/>
              </a:defRPr>
            </a:lvl4pPr>
            <a:lvl5pPr algn="ctr" rtl="0" eaLnBrk="0" fontAlgn="base" hangingPunct="0">
              <a:spcBef>
                <a:spcPct val="0"/>
              </a:spcBef>
              <a:spcAft>
                <a:spcPct val="0"/>
              </a:spcAft>
              <a:defRPr sz="2800" b="1">
                <a:solidFill>
                  <a:schemeClr val="tx1"/>
                </a:solidFill>
                <a:latin typeface="Times New Roman" pitchFamily="18" charset="0"/>
                <a:ea typeface="黑体" pitchFamily="2" charset="-122"/>
              </a:defRPr>
            </a:lvl5pPr>
            <a:lvl6pPr marL="457200" algn="ctr" rtl="0" fontAlgn="base">
              <a:spcBef>
                <a:spcPct val="0"/>
              </a:spcBef>
              <a:spcAft>
                <a:spcPct val="0"/>
              </a:spcAft>
              <a:defRPr sz="2800" b="1">
                <a:solidFill>
                  <a:schemeClr val="tx1"/>
                </a:solidFill>
                <a:latin typeface="Times New Roman" pitchFamily="18" charset="0"/>
                <a:ea typeface="黑体" pitchFamily="2" charset="-122"/>
              </a:defRPr>
            </a:lvl6pPr>
            <a:lvl7pPr marL="914400" algn="ctr" rtl="0" fontAlgn="base">
              <a:spcBef>
                <a:spcPct val="0"/>
              </a:spcBef>
              <a:spcAft>
                <a:spcPct val="0"/>
              </a:spcAft>
              <a:defRPr sz="2800" b="1">
                <a:solidFill>
                  <a:schemeClr val="tx1"/>
                </a:solidFill>
                <a:latin typeface="Times New Roman" pitchFamily="18" charset="0"/>
                <a:ea typeface="黑体" pitchFamily="2" charset="-122"/>
              </a:defRPr>
            </a:lvl7pPr>
            <a:lvl8pPr marL="1371600" algn="ctr" rtl="0" fontAlgn="base">
              <a:spcBef>
                <a:spcPct val="0"/>
              </a:spcBef>
              <a:spcAft>
                <a:spcPct val="0"/>
              </a:spcAft>
              <a:defRPr sz="2800" b="1">
                <a:solidFill>
                  <a:schemeClr val="tx1"/>
                </a:solidFill>
                <a:latin typeface="Times New Roman" pitchFamily="18" charset="0"/>
                <a:ea typeface="黑体" pitchFamily="2" charset="-122"/>
              </a:defRPr>
            </a:lvl8pPr>
            <a:lvl9pPr marL="1828800" algn="ctr" rtl="0" fontAlgn="base">
              <a:spcBef>
                <a:spcPct val="0"/>
              </a:spcBef>
              <a:spcAft>
                <a:spcPct val="0"/>
              </a:spcAft>
              <a:defRPr sz="2800" b="1">
                <a:solidFill>
                  <a:schemeClr val="tx1"/>
                </a:solidFill>
                <a:latin typeface="Times New Roman" pitchFamily="18" charset="0"/>
                <a:ea typeface="黑体" pitchFamily="2" charset="-122"/>
              </a:defRPr>
            </a:lvl9pPr>
          </a:lstStyle>
          <a:p>
            <a:pPr eaLnBrk="1" hangingPunct="1">
              <a:defRPr/>
            </a:pPr>
            <a:r>
              <a:rPr lang="zh-CN" altLang="en-US" sz="4000" dirty="0" smtClean="0">
                <a:latin typeface="+mj-ea"/>
              </a:rPr>
              <a:t>综合性学习 </a:t>
            </a:r>
            <a:r>
              <a:rPr lang="zh-CN" altLang="en-US" sz="4000" dirty="0">
                <a:latin typeface="+mj-ea"/>
              </a:rPr>
              <a:t> 少年正是读书时</a:t>
            </a:r>
            <a:endParaRPr lang="zh-CN" altLang="en-US" sz="4000" dirty="0" smtClean="0">
              <a:latin typeface="+mj-ea"/>
            </a:endParaRPr>
          </a:p>
        </p:txBody>
      </p:sp>
      <p:sp>
        <p:nvSpPr>
          <p:cNvPr id="4" name="副标题 2"/>
          <p:cNvSpPr txBox="1">
            <a:spLocks/>
          </p:cNvSpPr>
          <p:nvPr/>
        </p:nvSpPr>
        <p:spPr bwMode="auto">
          <a:xfrm>
            <a:off x="6350" y="5001684"/>
            <a:ext cx="9144000" cy="582083"/>
          </a:xfrm>
          <a:prstGeom prst="rect">
            <a:avLst/>
          </a:prstGeom>
          <a:extLst/>
        </p:spPr>
        <p:txBody>
          <a:bodyPr/>
          <a:lstStyle>
            <a:lvl1pPr algn="l" rtl="0" eaLnBrk="0" fontAlgn="base" hangingPunct="0">
              <a:spcBef>
                <a:spcPct val="20000"/>
              </a:spcBef>
              <a:spcAft>
                <a:spcPct val="0"/>
              </a:spcAft>
              <a:defRPr sz="2400" b="1"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1">
              <a:defRPr/>
            </a:pPr>
            <a:r>
              <a:rPr lang="zh-CN" altLang="en-US" sz="2000" dirty="0" smtClean="0">
                <a:latin typeface="+mj-ea"/>
                <a:ea typeface="+mj-ea"/>
              </a:rPr>
              <a:t>部编本</a:t>
            </a:r>
            <a:r>
              <a:rPr lang="en-US" altLang="zh-CN" sz="2000" dirty="0" smtClean="0">
                <a:latin typeface="+mj-ea"/>
                <a:ea typeface="+mj-ea"/>
              </a:rPr>
              <a:t>·</a:t>
            </a:r>
            <a:r>
              <a:rPr lang="zh-CN" altLang="en-US" sz="2000" dirty="0">
                <a:latin typeface="+mj-ea"/>
                <a:ea typeface="+mj-ea"/>
              </a:rPr>
              <a:t>七</a:t>
            </a:r>
            <a:r>
              <a:rPr lang="zh-CN" altLang="en-US" sz="2000" dirty="0" smtClean="0">
                <a:latin typeface="+mj-ea"/>
                <a:ea typeface="+mj-ea"/>
              </a:rPr>
              <a:t>年级上册语文</a:t>
            </a:r>
          </a:p>
        </p:txBody>
      </p:sp>
      <p:cxnSp>
        <p:nvCxnSpPr>
          <p:cNvPr id="5" name="直接连接符 4"/>
          <p:cNvCxnSpPr/>
          <p:nvPr/>
        </p:nvCxnSpPr>
        <p:spPr>
          <a:xfrm>
            <a:off x="881063" y="4940300"/>
            <a:ext cx="7239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2090287" y="6097245"/>
            <a:ext cx="4820550" cy="470257"/>
          </a:xfrm>
          <a:prstGeom prst="rect">
            <a:avLst/>
          </a:prstGeom>
        </p:spPr>
        <p:txBody>
          <a:bodyPr wrap="none">
            <a:spAutoFit/>
          </a:bodyPr>
          <a:lstStyle/>
          <a:p>
            <a:pPr marL="342900" lvl="0" indent="-342900" algn="ctr">
              <a:lnSpc>
                <a:spcPct val="110000"/>
              </a:lnSpc>
            </a:pPr>
            <a:r>
              <a:rPr lang="zh-CN" altLang="en-US" sz="2400" b="1" kern="0" dirty="0">
                <a:solidFill>
                  <a:srgbClr val="000000"/>
                </a:solidFill>
                <a:latin typeface="微软雅黑" panose="020B0503020204020204" pitchFamily="34" charset="-122"/>
                <a:ea typeface="微软雅黑" panose="020B0503020204020204" pitchFamily="34" charset="-122"/>
              </a:rPr>
              <a:t>零</a:t>
            </a:r>
            <a:r>
              <a:rPr lang="en-US" altLang="zh-CN" sz="2400" b="1" kern="0" dirty="0">
                <a:solidFill>
                  <a:srgbClr val="000000"/>
                </a:solidFill>
                <a:latin typeface="微软雅黑" panose="020B0503020204020204" pitchFamily="34" charset="-122"/>
                <a:ea typeface="微软雅黑" panose="020B0503020204020204" pitchFamily="34" charset="-122"/>
              </a:rPr>
              <a:t>PPT</a:t>
            </a:r>
            <a:r>
              <a:rPr lang="zh-CN" altLang="en-US" sz="2400" b="1" kern="0" dirty="0">
                <a:solidFill>
                  <a:srgbClr val="000000"/>
                </a:solidFill>
                <a:latin typeface="微软雅黑" panose="020B0503020204020204" pitchFamily="34" charset="-122"/>
                <a:ea typeface="微软雅黑" panose="020B0503020204020204" pitchFamily="34" charset="-122"/>
              </a:rPr>
              <a:t>模板网</a:t>
            </a:r>
            <a:r>
              <a:rPr lang="en-US" altLang="zh-CN" sz="2400" b="1" kern="0" dirty="0">
                <a:solidFill>
                  <a:srgbClr val="000000"/>
                </a:solidFill>
                <a:latin typeface="微软雅黑" panose="020B0503020204020204" pitchFamily="34" charset="-122"/>
                <a:ea typeface="微软雅黑" panose="020B0503020204020204" pitchFamily="34" charset="-122"/>
              </a:rPr>
              <a:t>-WWW.0ppt.COM</a:t>
            </a:r>
            <a:endParaRPr lang="en-US" altLang="zh-CN" sz="2400" b="1"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0" y="554567"/>
            <a:ext cx="1620838" cy="592470"/>
          </a:xfrm>
          <a:prstGeom prst="rect">
            <a:avLst/>
          </a:prstGeom>
        </p:spPr>
        <p:txBody>
          <a:bodyPr>
            <a:spAutoFit/>
          </a:bodyPr>
          <a:lstStyle/>
          <a:p>
            <a:pPr eaLnBrk="1" hangingPunct="1">
              <a:lnSpc>
                <a:spcPct val="130000"/>
              </a:lnSpc>
              <a:buFont typeface="Arial" pitchFamily="34" charset="0"/>
              <a:buNone/>
              <a:defRPr/>
            </a:pPr>
            <a:r>
              <a:rPr lang="zh-CN" altLang="en-US" sz="2500" dirty="0">
                <a:solidFill>
                  <a:srgbClr val="FF0000"/>
                </a:solidFill>
                <a:latin typeface="黑体" pitchFamily="2" charset="-122"/>
                <a:cs typeface="+mn-cs"/>
              </a:rPr>
              <a:t>悬梁刺股</a:t>
            </a:r>
          </a:p>
        </p:txBody>
      </p:sp>
      <p:sp>
        <p:nvSpPr>
          <p:cNvPr id="12291" name="Text Box 3"/>
          <p:cNvSpPr txBox="1">
            <a:spLocks noChangeArrowheads="1"/>
          </p:cNvSpPr>
          <p:nvPr/>
        </p:nvSpPr>
        <p:spPr bwMode="auto">
          <a:xfrm>
            <a:off x="487363" y="1437218"/>
            <a:ext cx="7961312"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sym typeface="Tahoma" pitchFamily="34" charset="0"/>
              </a:rPr>
              <a:t>　　出处：西汉</a:t>
            </a:r>
            <a:r>
              <a:rPr lang="en-US" altLang="zh-CN" sz="2500" b="1">
                <a:latin typeface="黑体" pitchFamily="49" charset="-122"/>
                <a:ea typeface="黑体" pitchFamily="49" charset="-122"/>
                <a:sym typeface="Tahoma" pitchFamily="34" charset="0"/>
              </a:rPr>
              <a:t>·</a:t>
            </a:r>
            <a:r>
              <a:rPr lang="zh-CN" altLang="en-US" sz="2500" b="1">
                <a:latin typeface="黑体" pitchFamily="49" charset="-122"/>
                <a:ea typeface="黑体" pitchFamily="49" charset="-122"/>
                <a:sym typeface="Tahoma" pitchFamily="34" charset="0"/>
              </a:rPr>
              <a:t>刘向</a:t>
            </a:r>
            <a:r>
              <a:rPr lang="en-US" altLang="zh-CN" sz="2500" b="1">
                <a:latin typeface="黑体" pitchFamily="49" charset="-122"/>
                <a:ea typeface="黑体" pitchFamily="49" charset="-122"/>
                <a:sym typeface="Tahoma" pitchFamily="34" charset="0"/>
              </a:rPr>
              <a:t>《</a:t>
            </a:r>
            <a:r>
              <a:rPr lang="zh-CN" altLang="en-US" sz="2500" b="1">
                <a:latin typeface="黑体" pitchFamily="49" charset="-122"/>
                <a:ea typeface="黑体" pitchFamily="49" charset="-122"/>
                <a:sym typeface="Tahoma" pitchFamily="34" charset="0"/>
              </a:rPr>
              <a:t>战国策</a:t>
            </a:r>
            <a:r>
              <a:rPr lang="en-US" altLang="zh-CN" sz="2500" b="1">
                <a:latin typeface="黑体" pitchFamily="49" charset="-122"/>
                <a:ea typeface="黑体" pitchFamily="49" charset="-122"/>
                <a:sym typeface="Tahoma" pitchFamily="34" charset="0"/>
              </a:rPr>
              <a:t>·</a:t>
            </a:r>
            <a:r>
              <a:rPr lang="zh-CN" altLang="en-US" sz="2500" b="1">
                <a:latin typeface="黑体" pitchFamily="49" charset="-122"/>
                <a:ea typeface="黑体" pitchFamily="49" charset="-122"/>
                <a:sym typeface="Tahoma" pitchFamily="34" charset="0"/>
              </a:rPr>
              <a:t>秦策一</a:t>
            </a:r>
            <a:r>
              <a:rPr lang="en-US" altLang="zh-CN" sz="2500" b="1">
                <a:latin typeface="黑体" pitchFamily="49" charset="-122"/>
                <a:ea typeface="黑体" pitchFamily="49" charset="-122"/>
                <a:sym typeface="Tahoma" pitchFamily="34" charset="0"/>
              </a:rPr>
              <a:t>》</a:t>
            </a:r>
            <a:r>
              <a:rPr lang="zh-CN" altLang="en-US" sz="2500" b="1">
                <a:latin typeface="黑体" pitchFamily="49" charset="-122"/>
                <a:ea typeface="黑体" pitchFamily="49" charset="-122"/>
                <a:sym typeface="Tahoma" pitchFamily="34" charset="0"/>
              </a:rPr>
              <a:t>：“（苏秦）读书欲睡，引锥自刺其股，血流至足。”</a:t>
            </a:r>
          </a:p>
          <a:p>
            <a:pPr eaLnBrk="1" hangingPunct="1">
              <a:lnSpc>
                <a:spcPct val="130000"/>
              </a:lnSpc>
            </a:pPr>
            <a:r>
              <a:rPr lang="zh-CN" altLang="en-US" sz="2500" b="1">
                <a:latin typeface="黑体" pitchFamily="49" charset="-122"/>
                <a:ea typeface="黑体" pitchFamily="49" charset="-122"/>
                <a:sym typeface="Tahoma" pitchFamily="34" charset="0"/>
              </a:rPr>
              <a:t>　　东汉</a:t>
            </a:r>
            <a:r>
              <a:rPr lang="en-US" altLang="zh-CN" sz="2500" b="1">
                <a:latin typeface="黑体" pitchFamily="49" charset="-122"/>
                <a:ea typeface="黑体" pitchFamily="49" charset="-122"/>
                <a:sym typeface="Tahoma" pitchFamily="34" charset="0"/>
              </a:rPr>
              <a:t>·</a:t>
            </a:r>
            <a:r>
              <a:rPr lang="zh-CN" altLang="en-US" sz="2500" b="1">
                <a:latin typeface="黑体" pitchFamily="49" charset="-122"/>
                <a:ea typeface="黑体" pitchFamily="49" charset="-122"/>
                <a:sym typeface="Tahoma" pitchFamily="34" charset="0"/>
              </a:rPr>
              <a:t>班固</a:t>
            </a:r>
            <a:r>
              <a:rPr lang="en-US" altLang="zh-CN" sz="2500" b="1">
                <a:latin typeface="黑体" pitchFamily="49" charset="-122"/>
                <a:ea typeface="黑体" pitchFamily="49" charset="-122"/>
                <a:sym typeface="Tahoma" pitchFamily="34" charset="0"/>
              </a:rPr>
              <a:t>《</a:t>
            </a:r>
            <a:r>
              <a:rPr lang="zh-CN" altLang="en-US" sz="2500" b="1">
                <a:latin typeface="黑体" pitchFamily="49" charset="-122"/>
                <a:ea typeface="黑体" pitchFamily="49" charset="-122"/>
                <a:sym typeface="Tahoma" pitchFamily="34" charset="0"/>
              </a:rPr>
              <a:t>汉书</a:t>
            </a:r>
            <a:r>
              <a:rPr lang="en-US" altLang="zh-CN" sz="2500" b="1">
                <a:latin typeface="黑体" pitchFamily="49" charset="-122"/>
                <a:ea typeface="黑体" pitchFamily="49" charset="-122"/>
                <a:sym typeface="Tahoma" pitchFamily="34" charset="0"/>
              </a:rPr>
              <a:t>》</a:t>
            </a:r>
            <a:r>
              <a:rPr lang="zh-CN" altLang="en-US" sz="2500" b="1">
                <a:latin typeface="黑体" pitchFamily="49" charset="-122"/>
                <a:ea typeface="黑体" pitchFamily="49" charset="-122"/>
                <a:sym typeface="Tahoma" pitchFamily="34" charset="0"/>
              </a:rPr>
              <a:t>：“孙敬，字文宝，好学，晨夕不休。及至眠睡疲寝，以绳系头，悬屋梁。”</a:t>
            </a:r>
            <a:endParaRPr lang="zh-CN" altLang="en-US" sz="2500" b="1">
              <a:latin typeface="黑体" pitchFamily="49" charset="-122"/>
              <a:ea typeface="黑体" pitchFamily="49" charset="-122"/>
            </a:endParaRPr>
          </a:p>
        </p:txBody>
      </p:sp>
      <p:pic>
        <p:nvPicPr>
          <p:cNvPr id="12292"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97739" y="4635500"/>
            <a:ext cx="1762125" cy="1794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Text Box 6"/>
          <p:cNvSpPr txBox="1">
            <a:spLocks noChangeArrowheads="1"/>
          </p:cNvSpPr>
          <p:nvPr/>
        </p:nvSpPr>
        <p:spPr bwMode="auto">
          <a:xfrm>
            <a:off x="979488" y="4360334"/>
            <a:ext cx="6451600"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solidFill>
                  <a:srgbClr val="0000FF"/>
                </a:solidFill>
                <a:latin typeface="黑体" pitchFamily="49" charset="-122"/>
                <a:ea typeface="黑体" pitchFamily="49" charset="-122"/>
                <a:sym typeface="宋体" pitchFamily="2" charset="-122"/>
              </a:rPr>
              <a:t>    孙敬和苏秦的故事感动了后人，人们用“悬梁刺股”来表示刻苦学习的精神。</a:t>
            </a:r>
            <a:endParaRPr lang="zh-CN" altLang="en-US" sz="2500" b="1">
              <a:solidFill>
                <a:srgbClr val="0000FF"/>
              </a:solidFill>
              <a:latin typeface="黑体" pitchFamily="49" charset="-122"/>
              <a:ea typeface="黑体" pitchFamily="49" charset="-122"/>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5427664" y="1066800"/>
            <a:ext cx="3716337" cy="592470"/>
          </a:xfrm>
          <a:prstGeom prst="rect">
            <a:avLst/>
          </a:prstGeom>
        </p:spPr>
        <p:txBody>
          <a:bodyPr>
            <a:spAutoFit/>
          </a:bodyPr>
          <a:lstStyle/>
          <a:p>
            <a:pPr eaLnBrk="1" hangingPunct="1">
              <a:lnSpc>
                <a:spcPct val="130000"/>
              </a:lnSpc>
              <a:buFont typeface="Arial" pitchFamily="34" charset="0"/>
              <a:buNone/>
              <a:defRPr/>
            </a:pPr>
            <a:r>
              <a:rPr lang="zh-CN" altLang="en-US" sz="2500" dirty="0">
                <a:solidFill>
                  <a:srgbClr val="FF0000"/>
                </a:solidFill>
                <a:latin typeface="黑体" pitchFamily="2" charset="-122"/>
                <a:cs typeface="+mn-cs"/>
              </a:rPr>
              <a:t>车胤囊</a:t>
            </a:r>
            <a:r>
              <a:rPr lang="zh-CN" altLang="en-US" sz="2500" dirty="0" smtClean="0">
                <a:solidFill>
                  <a:srgbClr val="FF0000"/>
                </a:solidFill>
                <a:latin typeface="黑体" pitchFamily="2" charset="-122"/>
                <a:cs typeface="+mn-cs"/>
              </a:rPr>
              <a:t>萤</a:t>
            </a:r>
            <a:endParaRPr lang="zh-CN" altLang="en-US" sz="2500" dirty="0">
              <a:solidFill>
                <a:srgbClr val="FF0000"/>
              </a:solidFill>
              <a:latin typeface="黑体" pitchFamily="2" charset="-122"/>
              <a:cs typeface="+mn-cs"/>
            </a:endParaRPr>
          </a:p>
        </p:txBody>
      </p:sp>
      <p:sp>
        <p:nvSpPr>
          <p:cNvPr id="13315" name="Text Box 3"/>
          <p:cNvSpPr txBox="1">
            <a:spLocks noChangeArrowheads="1"/>
          </p:cNvSpPr>
          <p:nvPr/>
        </p:nvSpPr>
        <p:spPr bwMode="auto">
          <a:xfrm>
            <a:off x="782639" y="2273301"/>
            <a:ext cx="7812087"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sym typeface="宋体" pitchFamily="2" charset="-122"/>
              </a:rPr>
              <a:t>    我国晋代有个清贫好学的车胤，从小爱读书，但他家里很穷，点不起灯，于是，他就用很薄的纱布，做了个小口袋，把萤火虫捉来放在里面，晚上便利用闪闪荧光来勤奋读书。</a:t>
            </a:r>
            <a:endParaRPr lang="zh-CN" altLang="en-US" sz="2500" b="1">
              <a:latin typeface="黑体" pitchFamily="49" charset="-122"/>
              <a:ea typeface="黑体" pitchFamily="49" charset="-122"/>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Text Box 4"/>
          <p:cNvSpPr txBox="1">
            <a:spLocks noChangeArrowheads="1"/>
          </p:cNvSpPr>
          <p:nvPr/>
        </p:nvSpPr>
        <p:spPr bwMode="auto">
          <a:xfrm>
            <a:off x="571501" y="1947334"/>
            <a:ext cx="8035925" cy="2593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sym typeface="Tahoma" pitchFamily="34" charset="0"/>
              </a:rPr>
              <a:t>    晋代孙康因为家贫没钱买灯油，晚上不能看书，他觉得非常可惜，白白地浪费光阴。一天外面下起了很大的雪，半夜梦醒，见一丝亮光从窗缝里钻进来，原来是大雪映出来的，他起身对着亮光看起书来。经过他夜夜刻苦努力终于成为饱学之士。</a:t>
            </a:r>
            <a:endParaRPr lang="zh-CN" altLang="en-US" sz="2500" b="1">
              <a:latin typeface="黑体" pitchFamily="49" charset="-122"/>
              <a:ea typeface="黑体" pitchFamily="49" charset="-122"/>
            </a:endParaRPr>
          </a:p>
        </p:txBody>
      </p:sp>
      <p:sp>
        <p:nvSpPr>
          <p:cNvPr id="3" name="Rectangle 2"/>
          <p:cNvSpPr txBox="1">
            <a:spLocks noChangeArrowheads="1"/>
          </p:cNvSpPr>
          <p:nvPr/>
        </p:nvSpPr>
        <p:spPr>
          <a:xfrm>
            <a:off x="2916239" y="941918"/>
            <a:ext cx="3716337" cy="592470"/>
          </a:xfrm>
          <a:prstGeom prst="rect">
            <a:avLst/>
          </a:prstGeom>
        </p:spPr>
        <p:txBody>
          <a:bodyPr>
            <a:spAutoFit/>
          </a:bodyPr>
          <a:lstStyle>
            <a:lvl1pPr algn="ctr" rtl="0" eaLnBrk="0" fontAlgn="base" hangingPunct="0">
              <a:spcBef>
                <a:spcPct val="0"/>
              </a:spcBef>
              <a:spcAft>
                <a:spcPct val="0"/>
              </a:spcAft>
              <a:defRPr sz="2800" b="1" kern="1200">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Times New Roman" pitchFamily="18" charset="0"/>
                <a:ea typeface="黑体" pitchFamily="2" charset="-122"/>
              </a:defRPr>
            </a:lvl2pPr>
            <a:lvl3pPr algn="ctr" rtl="0" eaLnBrk="0" fontAlgn="base" hangingPunct="0">
              <a:spcBef>
                <a:spcPct val="0"/>
              </a:spcBef>
              <a:spcAft>
                <a:spcPct val="0"/>
              </a:spcAft>
              <a:defRPr sz="2800" b="1">
                <a:solidFill>
                  <a:schemeClr val="tx1"/>
                </a:solidFill>
                <a:latin typeface="Times New Roman" pitchFamily="18" charset="0"/>
                <a:ea typeface="黑体" pitchFamily="2" charset="-122"/>
              </a:defRPr>
            </a:lvl3pPr>
            <a:lvl4pPr algn="ctr" rtl="0" eaLnBrk="0" fontAlgn="base" hangingPunct="0">
              <a:spcBef>
                <a:spcPct val="0"/>
              </a:spcBef>
              <a:spcAft>
                <a:spcPct val="0"/>
              </a:spcAft>
              <a:defRPr sz="2800" b="1">
                <a:solidFill>
                  <a:schemeClr val="tx1"/>
                </a:solidFill>
                <a:latin typeface="Times New Roman" pitchFamily="18" charset="0"/>
                <a:ea typeface="黑体" pitchFamily="2" charset="-122"/>
              </a:defRPr>
            </a:lvl4pPr>
            <a:lvl5pPr algn="ctr" rtl="0" eaLnBrk="0" fontAlgn="base" hangingPunct="0">
              <a:spcBef>
                <a:spcPct val="0"/>
              </a:spcBef>
              <a:spcAft>
                <a:spcPct val="0"/>
              </a:spcAft>
              <a:defRPr sz="2800" b="1">
                <a:solidFill>
                  <a:schemeClr val="tx1"/>
                </a:solidFill>
                <a:latin typeface="Times New Roman" pitchFamily="18" charset="0"/>
                <a:ea typeface="黑体" pitchFamily="2" charset="-122"/>
              </a:defRPr>
            </a:lvl5pPr>
            <a:lvl6pPr marL="457200" algn="ctr" rtl="0" fontAlgn="base">
              <a:spcBef>
                <a:spcPct val="0"/>
              </a:spcBef>
              <a:spcAft>
                <a:spcPct val="0"/>
              </a:spcAft>
              <a:defRPr sz="2800" b="1">
                <a:solidFill>
                  <a:schemeClr val="tx1"/>
                </a:solidFill>
                <a:latin typeface="Times New Roman" pitchFamily="18" charset="0"/>
                <a:ea typeface="黑体" pitchFamily="2" charset="-122"/>
              </a:defRPr>
            </a:lvl6pPr>
            <a:lvl7pPr marL="914400" algn="ctr" rtl="0" fontAlgn="base">
              <a:spcBef>
                <a:spcPct val="0"/>
              </a:spcBef>
              <a:spcAft>
                <a:spcPct val="0"/>
              </a:spcAft>
              <a:defRPr sz="2800" b="1">
                <a:solidFill>
                  <a:schemeClr val="tx1"/>
                </a:solidFill>
                <a:latin typeface="Times New Roman" pitchFamily="18" charset="0"/>
                <a:ea typeface="黑体" pitchFamily="2" charset="-122"/>
              </a:defRPr>
            </a:lvl7pPr>
            <a:lvl8pPr marL="1371600" algn="ctr" rtl="0" fontAlgn="base">
              <a:spcBef>
                <a:spcPct val="0"/>
              </a:spcBef>
              <a:spcAft>
                <a:spcPct val="0"/>
              </a:spcAft>
              <a:defRPr sz="2800" b="1">
                <a:solidFill>
                  <a:schemeClr val="tx1"/>
                </a:solidFill>
                <a:latin typeface="Times New Roman" pitchFamily="18" charset="0"/>
                <a:ea typeface="黑体" pitchFamily="2" charset="-122"/>
              </a:defRPr>
            </a:lvl8pPr>
            <a:lvl9pPr marL="1828800" algn="ctr" rtl="0" fontAlgn="base">
              <a:spcBef>
                <a:spcPct val="0"/>
              </a:spcBef>
              <a:spcAft>
                <a:spcPct val="0"/>
              </a:spcAft>
              <a:defRPr sz="2800" b="1">
                <a:solidFill>
                  <a:schemeClr val="tx1"/>
                </a:solidFill>
                <a:latin typeface="Times New Roman" pitchFamily="18" charset="0"/>
                <a:ea typeface="黑体" pitchFamily="2" charset="-122"/>
              </a:defRPr>
            </a:lvl9pPr>
          </a:lstStyle>
          <a:p>
            <a:pPr eaLnBrk="1" hangingPunct="1">
              <a:lnSpc>
                <a:spcPct val="130000"/>
              </a:lnSpc>
              <a:buFont typeface="Arial" pitchFamily="34" charset="0"/>
              <a:buNone/>
              <a:defRPr/>
            </a:pPr>
            <a:r>
              <a:rPr lang="zh-CN" altLang="en-US" sz="2500" dirty="0" smtClean="0">
                <a:solidFill>
                  <a:srgbClr val="FF0000"/>
                </a:solidFill>
                <a:latin typeface="黑体" pitchFamily="2" charset="-122"/>
                <a:cs typeface="+mn-cs"/>
              </a:rPr>
              <a:t>孙康映雪</a:t>
            </a:r>
            <a:endParaRPr lang="zh-CN" altLang="en-US" sz="2500" dirty="0">
              <a:solidFill>
                <a:srgbClr val="FF0000"/>
              </a:solidFill>
              <a:latin typeface="黑体" pitchFamily="2" charset="-122"/>
              <a:cs typeface="+mn-cs"/>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7577138" y="706967"/>
            <a:ext cx="1566862" cy="592470"/>
          </a:xfrm>
          <a:prstGeom prst="rect">
            <a:avLst/>
          </a:prstGeom>
        </p:spPr>
        <p:txBody>
          <a:bodyPr>
            <a:spAutoFit/>
          </a:bodyPr>
          <a:lstStyle/>
          <a:p>
            <a:pPr eaLnBrk="1" hangingPunct="1">
              <a:lnSpc>
                <a:spcPct val="130000"/>
              </a:lnSpc>
              <a:buFont typeface="Arial" pitchFamily="34" charset="0"/>
              <a:buNone/>
              <a:defRPr/>
            </a:pPr>
            <a:r>
              <a:rPr lang="zh-CN" altLang="en-US" sz="2500" dirty="0">
                <a:solidFill>
                  <a:srgbClr val="FF0000"/>
                </a:solidFill>
                <a:latin typeface="黑体" pitchFamily="2" charset="-122"/>
                <a:cs typeface="+mn-cs"/>
              </a:rPr>
              <a:t>凿壁偷光</a:t>
            </a:r>
          </a:p>
        </p:txBody>
      </p:sp>
      <p:sp>
        <p:nvSpPr>
          <p:cNvPr id="15363" name="Text Box 3"/>
          <p:cNvSpPr txBox="1">
            <a:spLocks noChangeArrowheads="1"/>
          </p:cNvSpPr>
          <p:nvPr/>
        </p:nvSpPr>
        <p:spPr bwMode="auto">
          <a:xfrm>
            <a:off x="571500" y="1699684"/>
            <a:ext cx="8154988"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    据</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汉书</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匡衡列传</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记载，西汉丞相匡衡幼年时期，由东海郡逃荒迁居此地，因家贫，白天打工干活，夜晚凿壁借邻居杨老太纺线灯光读书。后匡衡封为丞相，为报杨老太借灯读书之恩，专程探望，此时杨老太已故去。后来此村改名为杨下村。现在人们一般用此成语来形容勤学苦读。</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1" y="1111251"/>
            <a:ext cx="1674813" cy="592470"/>
          </a:xfrm>
          <a:prstGeom prst="rect">
            <a:avLst/>
          </a:prstGeom>
        </p:spPr>
        <p:txBody>
          <a:bodyPr>
            <a:spAutoFit/>
          </a:bodyPr>
          <a:lstStyle/>
          <a:p>
            <a:pPr eaLnBrk="1" hangingPunct="1">
              <a:lnSpc>
                <a:spcPct val="130000"/>
              </a:lnSpc>
              <a:buFont typeface="Arial" pitchFamily="34" charset="0"/>
              <a:buNone/>
              <a:defRPr/>
            </a:pPr>
            <a:r>
              <a:rPr lang="zh-CN" altLang="en-US" sz="2500" dirty="0">
                <a:solidFill>
                  <a:srgbClr val="FF0000"/>
                </a:solidFill>
                <a:latin typeface="黑体" pitchFamily="2" charset="-122"/>
                <a:cs typeface="+mn-cs"/>
              </a:rPr>
              <a:t>程门立雪</a:t>
            </a:r>
          </a:p>
        </p:txBody>
      </p:sp>
      <p:sp>
        <p:nvSpPr>
          <p:cNvPr id="16387" name="Text Box 3"/>
          <p:cNvSpPr txBox="1">
            <a:spLocks noChangeArrowheads="1"/>
          </p:cNvSpPr>
          <p:nvPr/>
        </p:nvSpPr>
        <p:spPr bwMode="auto">
          <a:xfrm>
            <a:off x="901701" y="2294467"/>
            <a:ext cx="5349875"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sym typeface="Tahoma" pitchFamily="34" charset="0"/>
              </a:rPr>
              <a:t>    程门立雪： 旧指学生恭敬受教。现比喻尊敬师长。比喻求学心切和对有学问长者的尊敬。成语出自</a:t>
            </a:r>
            <a:r>
              <a:rPr lang="en-US" altLang="zh-CN" sz="2500" b="1">
                <a:latin typeface="黑体" pitchFamily="49" charset="-122"/>
                <a:ea typeface="黑体" pitchFamily="49" charset="-122"/>
                <a:sym typeface="Tahoma" pitchFamily="34" charset="0"/>
              </a:rPr>
              <a:t>《</a:t>
            </a:r>
            <a:r>
              <a:rPr lang="zh-CN" altLang="en-US" sz="2500" b="1">
                <a:latin typeface="黑体" pitchFamily="49" charset="-122"/>
                <a:ea typeface="黑体" pitchFamily="49" charset="-122"/>
                <a:sym typeface="Tahoma" pitchFamily="34" charset="0"/>
              </a:rPr>
              <a:t>宋史</a:t>
            </a:r>
            <a:r>
              <a:rPr lang="en-US" altLang="zh-CN" sz="2500" b="1">
                <a:latin typeface="黑体" pitchFamily="49" charset="-122"/>
                <a:ea typeface="黑体" pitchFamily="49" charset="-122"/>
                <a:sym typeface="Tahoma" pitchFamily="34" charset="0"/>
              </a:rPr>
              <a:t>·</a:t>
            </a:r>
            <a:r>
              <a:rPr lang="zh-CN" altLang="en-US" sz="2500" b="1">
                <a:latin typeface="黑体" pitchFamily="49" charset="-122"/>
                <a:ea typeface="黑体" pitchFamily="49" charset="-122"/>
                <a:sym typeface="Tahoma" pitchFamily="34" charset="0"/>
              </a:rPr>
              <a:t>杨时传</a:t>
            </a:r>
            <a:r>
              <a:rPr lang="en-US" altLang="zh-CN" sz="2500" b="1">
                <a:latin typeface="黑体" pitchFamily="49" charset="-122"/>
                <a:ea typeface="黑体" pitchFamily="49" charset="-122"/>
                <a:sym typeface="Tahoma" pitchFamily="34" charset="0"/>
              </a:rPr>
              <a:t>》</a:t>
            </a:r>
            <a:r>
              <a:rPr lang="zh-CN" altLang="en-US" sz="2500" b="1">
                <a:latin typeface="黑体" pitchFamily="49" charset="-122"/>
                <a:ea typeface="黑体" pitchFamily="49" charset="-122"/>
                <a:sym typeface="Tahoma" pitchFamily="34" charset="0"/>
              </a:rPr>
              <a:t>。</a:t>
            </a:r>
          </a:p>
        </p:txBody>
      </p:sp>
      <p:pic>
        <p:nvPicPr>
          <p:cNvPr id="16388"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32563" y="1837267"/>
            <a:ext cx="2246312" cy="3172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Text Box 5"/>
          <p:cNvSpPr txBox="1">
            <a:spLocks noChangeArrowheads="1"/>
          </p:cNvSpPr>
          <p:nvPr/>
        </p:nvSpPr>
        <p:spPr bwMode="auto">
          <a:xfrm>
            <a:off x="681038" y="1371600"/>
            <a:ext cx="7866062"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sym typeface="Tahoma" pitchFamily="34" charset="0"/>
              </a:rPr>
              <a:t>    有一年，杨时与他的学友游酢，因对某问题有不同看法，为了求得一个正确答案，他俩一起去老师程颐家请教。</a:t>
            </a:r>
          </a:p>
          <a:p>
            <a:pPr eaLnBrk="1" hangingPunct="1">
              <a:lnSpc>
                <a:spcPct val="130000"/>
              </a:lnSpc>
            </a:pPr>
            <a:r>
              <a:rPr lang="zh-CN" altLang="en-US" sz="2500" b="1">
                <a:latin typeface="黑体" pitchFamily="49" charset="-122"/>
                <a:ea typeface="黑体" pitchFamily="49" charset="-122"/>
                <a:sym typeface="Tahoma" pitchFamily="34" charset="0"/>
              </a:rPr>
              <a:t>　　时值隆冬，天寒地冻。来到先生</a:t>
            </a:r>
            <a:r>
              <a:rPr lang="en-US" altLang="zh-CN" sz="2500" b="1">
                <a:latin typeface="黑体" pitchFamily="49" charset="-122"/>
                <a:ea typeface="黑体" pitchFamily="49" charset="-122"/>
                <a:sym typeface="Tahoma" pitchFamily="34" charset="0"/>
              </a:rPr>
              <a:t>家时</a:t>
            </a:r>
            <a:r>
              <a:rPr lang="zh-CN" altLang="en-US" sz="2500" b="1">
                <a:latin typeface="黑体" pitchFamily="49" charset="-122"/>
                <a:ea typeface="黑体" pitchFamily="49" charset="-122"/>
                <a:sym typeface="Tahoma" pitchFamily="34" charset="0"/>
              </a:rPr>
              <a:t>，</a:t>
            </a:r>
            <a:r>
              <a:rPr lang="en-US" altLang="zh-CN" sz="2500" b="1">
                <a:latin typeface="黑体" pitchFamily="49" charset="-122"/>
                <a:ea typeface="黑体" pitchFamily="49" charset="-122"/>
                <a:sym typeface="Tahoma" pitchFamily="34" charset="0"/>
              </a:rPr>
              <a:t>适逢先生坐在炉旁打坐养神</a:t>
            </a:r>
            <a:r>
              <a:rPr lang="zh-CN" altLang="en-US" sz="2500" b="1">
                <a:latin typeface="黑体" pitchFamily="49" charset="-122"/>
                <a:ea typeface="黑体" pitchFamily="49" charset="-122"/>
                <a:sym typeface="Tahoma" pitchFamily="34" charset="0"/>
              </a:rPr>
              <a:t>。</a:t>
            </a:r>
            <a:r>
              <a:rPr lang="en-US" altLang="zh-CN" sz="2500" b="1">
                <a:latin typeface="黑体" pitchFamily="49" charset="-122"/>
                <a:ea typeface="黑体" pitchFamily="49" charset="-122"/>
                <a:sym typeface="Tahoma" pitchFamily="34" charset="0"/>
              </a:rPr>
              <a:t>杨时二人不敢惊动打扰老师</a:t>
            </a:r>
            <a:r>
              <a:rPr lang="zh-CN" altLang="en-US" sz="2500" b="1">
                <a:latin typeface="黑体" pitchFamily="49" charset="-122"/>
                <a:ea typeface="黑体" pitchFamily="49" charset="-122"/>
                <a:sym typeface="Tahoma" pitchFamily="34" charset="0"/>
              </a:rPr>
              <a:t>，</a:t>
            </a:r>
            <a:r>
              <a:rPr lang="en-US" altLang="zh-CN" sz="2500" b="1">
                <a:latin typeface="黑体" pitchFamily="49" charset="-122"/>
                <a:ea typeface="黑体" pitchFamily="49" charset="-122"/>
                <a:sym typeface="Tahoma" pitchFamily="34" charset="0"/>
              </a:rPr>
              <a:t>就恭恭敬敬侍立在门外</a:t>
            </a:r>
            <a:r>
              <a:rPr lang="zh-CN" altLang="en-US" sz="2500" b="1">
                <a:latin typeface="黑体" pitchFamily="49" charset="-122"/>
                <a:ea typeface="黑体" pitchFamily="49" charset="-122"/>
                <a:sym typeface="Tahoma" pitchFamily="34" charset="0"/>
              </a:rPr>
              <a:t>，</a:t>
            </a:r>
            <a:r>
              <a:rPr lang="en-US" altLang="zh-CN" sz="2500" b="1">
                <a:latin typeface="黑体" pitchFamily="49" charset="-122"/>
                <a:ea typeface="黑体" pitchFamily="49" charset="-122"/>
                <a:sym typeface="Tahoma" pitchFamily="34" charset="0"/>
              </a:rPr>
              <a:t>等候先生醒来。</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652463" y="315385"/>
            <a:ext cx="3046412"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800" b="1" dirty="0">
                <a:solidFill>
                  <a:srgbClr val="FF0000"/>
                </a:solidFill>
                <a:latin typeface="黑体" pitchFamily="49" charset="-122"/>
                <a:ea typeface="黑体" pitchFamily="49" charset="-122"/>
              </a:rPr>
              <a:t>读书写作交流会</a:t>
            </a:r>
          </a:p>
        </p:txBody>
      </p:sp>
      <p:sp>
        <p:nvSpPr>
          <p:cNvPr id="28675" name="Rectangle 3"/>
          <p:cNvSpPr>
            <a:spLocks noGrp="1" noRot="1" noChangeArrowheads="1"/>
          </p:cNvSpPr>
          <p:nvPr>
            <p:ph type="title" idx="4294967295"/>
          </p:nvPr>
        </p:nvSpPr>
        <p:spPr>
          <a:xfrm>
            <a:off x="1" y="1107017"/>
            <a:ext cx="4645025" cy="592470"/>
          </a:xfrm>
          <a:prstGeom prst="rect">
            <a:avLst/>
          </a:prstGeom>
          <a:extLst/>
        </p:spPr>
        <p:txBody>
          <a:bodyPr>
            <a:spAutoFit/>
          </a:bodyPr>
          <a:lstStyle/>
          <a:p>
            <a:pPr algn="l" eaLnBrk="1" hangingPunct="1">
              <a:lnSpc>
                <a:spcPct val="130000"/>
              </a:lnSpc>
              <a:buFont typeface="Arial" pitchFamily="34" charset="0"/>
              <a:buNone/>
              <a:defRPr/>
            </a:pPr>
            <a:r>
              <a:rPr lang="zh-CN" altLang="en-US" sz="2500" dirty="0">
                <a:latin typeface="黑体" pitchFamily="2" charset="-122"/>
                <a:cs typeface="+mn-cs"/>
              </a:rPr>
              <a:t>说说自己读过的一些有益的书</a:t>
            </a:r>
          </a:p>
        </p:txBody>
      </p:sp>
      <p:sp>
        <p:nvSpPr>
          <p:cNvPr id="28676" name="Text Box 4"/>
          <p:cNvSpPr txBox="1">
            <a:spLocks noChangeArrowheads="1"/>
          </p:cNvSpPr>
          <p:nvPr/>
        </p:nvSpPr>
        <p:spPr bwMode="auto">
          <a:xfrm>
            <a:off x="652463" y="1917700"/>
            <a:ext cx="8286750"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    四大名著是指四部著名小说的统称。</a:t>
            </a:r>
            <a:r>
              <a:rPr lang="zh-CN" altLang="en-US" sz="2500" b="1" u="sng">
                <a:solidFill>
                  <a:srgbClr val="FF00FF"/>
                </a:solidFill>
                <a:latin typeface="黑体" pitchFamily="49" charset="-122"/>
                <a:ea typeface="黑体" pitchFamily="49" charset="-122"/>
              </a:rPr>
              <a:t>中国的四大名著是</a:t>
            </a:r>
            <a:r>
              <a:rPr lang="en-US" altLang="zh-CN" sz="2500" b="1" u="sng">
                <a:solidFill>
                  <a:srgbClr val="FF00FF"/>
                </a:solidFill>
                <a:latin typeface="黑体" pitchFamily="49" charset="-122"/>
                <a:ea typeface="黑体" pitchFamily="49" charset="-122"/>
              </a:rPr>
              <a:t>《</a:t>
            </a:r>
            <a:r>
              <a:rPr lang="zh-CN" altLang="en-US" sz="2500" b="1" u="sng">
                <a:solidFill>
                  <a:srgbClr val="FF00FF"/>
                </a:solidFill>
                <a:latin typeface="黑体" pitchFamily="49" charset="-122"/>
                <a:ea typeface="黑体" pitchFamily="49" charset="-122"/>
              </a:rPr>
              <a:t>三国演义</a:t>
            </a:r>
            <a:r>
              <a:rPr lang="en-US" altLang="zh-CN" sz="2500" b="1" u="sng">
                <a:solidFill>
                  <a:srgbClr val="FF00FF"/>
                </a:solidFill>
                <a:latin typeface="黑体" pitchFamily="49" charset="-122"/>
                <a:ea typeface="黑体" pitchFamily="49" charset="-122"/>
              </a:rPr>
              <a:t>》</a:t>
            </a:r>
            <a:r>
              <a:rPr lang="zh-CN" altLang="en-US" sz="2500" b="1" u="sng">
                <a:solidFill>
                  <a:srgbClr val="FF00FF"/>
                </a:solidFill>
                <a:latin typeface="黑体" pitchFamily="49" charset="-122"/>
                <a:ea typeface="黑体" pitchFamily="49" charset="-122"/>
              </a:rPr>
              <a:t>、</a:t>
            </a:r>
            <a:r>
              <a:rPr lang="en-US" altLang="zh-CN" sz="2500" b="1" u="sng">
                <a:solidFill>
                  <a:srgbClr val="FF00FF"/>
                </a:solidFill>
                <a:latin typeface="黑体" pitchFamily="49" charset="-122"/>
                <a:ea typeface="黑体" pitchFamily="49" charset="-122"/>
              </a:rPr>
              <a:t>《</a:t>
            </a:r>
            <a:r>
              <a:rPr lang="zh-CN" altLang="en-US" sz="2500" b="1" u="sng">
                <a:solidFill>
                  <a:srgbClr val="FF00FF"/>
                </a:solidFill>
                <a:latin typeface="黑体" pitchFamily="49" charset="-122"/>
                <a:ea typeface="黑体" pitchFamily="49" charset="-122"/>
              </a:rPr>
              <a:t>水浒传</a:t>
            </a:r>
            <a:r>
              <a:rPr lang="en-US" altLang="zh-CN" sz="2500" b="1" u="sng">
                <a:solidFill>
                  <a:srgbClr val="FF00FF"/>
                </a:solidFill>
                <a:latin typeface="黑体" pitchFamily="49" charset="-122"/>
                <a:ea typeface="黑体" pitchFamily="49" charset="-122"/>
              </a:rPr>
              <a:t>》</a:t>
            </a:r>
            <a:r>
              <a:rPr lang="zh-CN" altLang="en-US" sz="2500" b="1" u="sng">
                <a:solidFill>
                  <a:srgbClr val="FF00FF"/>
                </a:solidFill>
                <a:latin typeface="黑体" pitchFamily="49" charset="-122"/>
                <a:ea typeface="黑体" pitchFamily="49" charset="-122"/>
              </a:rPr>
              <a:t>、</a:t>
            </a:r>
            <a:r>
              <a:rPr lang="en-US" altLang="zh-CN" sz="2500" b="1" u="sng">
                <a:solidFill>
                  <a:srgbClr val="FF00FF"/>
                </a:solidFill>
                <a:latin typeface="黑体" pitchFamily="49" charset="-122"/>
                <a:ea typeface="黑体" pitchFamily="49" charset="-122"/>
              </a:rPr>
              <a:t>《</a:t>
            </a:r>
            <a:r>
              <a:rPr lang="zh-CN" altLang="en-US" sz="2500" b="1" u="sng">
                <a:solidFill>
                  <a:srgbClr val="FF00FF"/>
                </a:solidFill>
                <a:latin typeface="黑体" pitchFamily="49" charset="-122"/>
                <a:ea typeface="黑体" pitchFamily="49" charset="-122"/>
              </a:rPr>
              <a:t>西游记</a:t>
            </a:r>
            <a:r>
              <a:rPr lang="en-US" altLang="zh-CN" sz="2500" b="1" u="sng">
                <a:solidFill>
                  <a:srgbClr val="FF00FF"/>
                </a:solidFill>
                <a:latin typeface="黑体" pitchFamily="49" charset="-122"/>
                <a:ea typeface="黑体" pitchFamily="49" charset="-122"/>
              </a:rPr>
              <a:t>》</a:t>
            </a:r>
            <a:r>
              <a:rPr lang="zh-CN" altLang="en-US" sz="2500" b="1" u="sng">
                <a:solidFill>
                  <a:srgbClr val="FF00FF"/>
                </a:solidFill>
                <a:latin typeface="黑体" pitchFamily="49" charset="-122"/>
                <a:ea typeface="黑体" pitchFamily="49" charset="-122"/>
              </a:rPr>
              <a:t>、</a:t>
            </a:r>
            <a:r>
              <a:rPr lang="en-US" altLang="zh-CN" sz="2500" b="1" u="sng">
                <a:solidFill>
                  <a:srgbClr val="FF00FF"/>
                </a:solidFill>
                <a:latin typeface="黑体" pitchFamily="49" charset="-122"/>
                <a:ea typeface="黑体" pitchFamily="49" charset="-122"/>
              </a:rPr>
              <a:t>《</a:t>
            </a:r>
            <a:r>
              <a:rPr lang="zh-CN" altLang="en-US" sz="2500" b="1" u="sng">
                <a:solidFill>
                  <a:srgbClr val="FF00FF"/>
                </a:solidFill>
                <a:latin typeface="黑体" pitchFamily="49" charset="-122"/>
                <a:ea typeface="黑体" pitchFamily="49" charset="-122"/>
              </a:rPr>
              <a:t>红楼梦</a:t>
            </a:r>
            <a:r>
              <a:rPr lang="en-US" altLang="zh-CN" sz="2500" b="1" u="sng">
                <a:solidFill>
                  <a:srgbClr val="FF00FF"/>
                </a:solidFill>
                <a:latin typeface="黑体" pitchFamily="49" charset="-122"/>
                <a:ea typeface="黑体" pitchFamily="49" charset="-122"/>
              </a:rPr>
              <a:t>》</a:t>
            </a:r>
            <a:r>
              <a:rPr lang="zh-CN" altLang="en-US" sz="2500" b="1">
                <a:latin typeface="黑体" pitchFamily="49" charset="-122"/>
                <a:ea typeface="黑体" pitchFamily="49" charset="-122"/>
              </a:rPr>
              <a:t>。欧洲的四大名著是</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荷马史诗</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神曲</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哈姆雷特</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浮士德</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。马克</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吐温的四大名著是</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哈克贝利芬历险记</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汤姆</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索亚历险记</a:t>
            </a:r>
            <a:r>
              <a:rPr lang="en-US" altLang="zh-CN" sz="2500" b="1">
                <a:latin typeface="黑体" pitchFamily="49" charset="-122"/>
                <a:ea typeface="黑体" pitchFamily="49" charset="-122"/>
              </a:rPr>
              <a:t>》 </a:t>
            </a:r>
            <a:r>
              <a:rPr lang="zh-CN" altLang="en-US" sz="2500" b="1">
                <a:latin typeface="黑体" pitchFamily="49" charset="-122"/>
                <a:ea typeface="黑体" pitchFamily="49" charset="-122"/>
              </a:rPr>
              <a:t>、</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败坏了哈德莱堡的人</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苦行记</a:t>
            </a:r>
            <a:r>
              <a:rPr lang="en-US" altLang="zh-CN" sz="2500" b="1">
                <a:latin typeface="黑体" pitchFamily="49" charset="-122"/>
                <a:ea typeface="黑体" pitchFamily="49" charset="-122"/>
              </a:rPr>
              <a:t>》 </a:t>
            </a:r>
            <a:r>
              <a:rPr lang="zh-CN" altLang="en-US" sz="2500" b="1">
                <a:latin typeface="黑体" pitchFamily="49" charset="-122"/>
                <a:ea typeface="黑体" pitchFamily="49" charset="-122"/>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500" fill="hold"/>
                                        <p:tgtEl>
                                          <p:spTgt spid="28674"/>
                                        </p:tgtEl>
                                        <p:attrNameLst>
                                          <p:attrName>ppt_x</p:attrName>
                                        </p:attrNameLst>
                                      </p:cBhvr>
                                      <p:tavLst>
                                        <p:tav tm="0">
                                          <p:val>
                                            <p:strVal val="1+#ppt_w/2"/>
                                          </p:val>
                                        </p:tav>
                                        <p:tav tm="100000">
                                          <p:val>
                                            <p:strVal val="#ppt_x"/>
                                          </p:val>
                                        </p:tav>
                                      </p:tavLst>
                                    </p:anim>
                                    <p:anim calcmode="lin" valueType="num">
                                      <p:cBhvr additive="base">
                                        <p:cTn id="8" dur="500" fill="hold"/>
                                        <p:tgtEl>
                                          <p:spTgt spid="2867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4" presetClass="entr" presetSubtype="0" accel="100000" fill="hold" grpId="0" nodeType="clickEffect">
                                  <p:stCondLst>
                                    <p:cond delay="0"/>
                                  </p:stCondLst>
                                  <p:childTnLst>
                                    <p:set>
                                      <p:cBhvr>
                                        <p:cTn id="12" dur="1" fill="hold">
                                          <p:stCondLst>
                                            <p:cond delay="0"/>
                                          </p:stCondLst>
                                        </p:cTn>
                                        <p:tgtEl>
                                          <p:spTgt spid="28675"/>
                                        </p:tgtEl>
                                        <p:attrNameLst>
                                          <p:attrName>style.visibility</p:attrName>
                                        </p:attrNameLst>
                                      </p:cBhvr>
                                      <p:to>
                                        <p:strVal val="visible"/>
                                      </p:to>
                                    </p:set>
                                    <p:anim calcmode="lin" valueType="num">
                                      <p:cBhvr>
                                        <p:cTn id="13" dur="1000" fill="hold"/>
                                        <p:tgtEl>
                                          <p:spTgt spid="28675"/>
                                        </p:tgtEl>
                                        <p:attrNameLst>
                                          <p:attrName>ppt_w</p:attrName>
                                        </p:attrNameLst>
                                      </p:cBhvr>
                                      <p:tavLst>
                                        <p:tav tm="0">
                                          <p:val>
                                            <p:strVal val="#ppt_w*0.05"/>
                                          </p:val>
                                        </p:tav>
                                        <p:tav tm="100000">
                                          <p:val>
                                            <p:strVal val="#ppt_w"/>
                                          </p:val>
                                        </p:tav>
                                      </p:tavLst>
                                    </p:anim>
                                    <p:anim calcmode="lin" valueType="num">
                                      <p:cBhvr>
                                        <p:cTn id="14" dur="1000" fill="hold"/>
                                        <p:tgtEl>
                                          <p:spTgt spid="28675"/>
                                        </p:tgtEl>
                                        <p:attrNameLst>
                                          <p:attrName>ppt_h</p:attrName>
                                        </p:attrNameLst>
                                      </p:cBhvr>
                                      <p:tavLst>
                                        <p:tav tm="0">
                                          <p:val>
                                            <p:strVal val="#ppt_h"/>
                                          </p:val>
                                        </p:tav>
                                        <p:tav tm="100000">
                                          <p:val>
                                            <p:strVal val="#ppt_h"/>
                                          </p:val>
                                        </p:tav>
                                      </p:tavLst>
                                    </p:anim>
                                    <p:anim calcmode="lin" valueType="num">
                                      <p:cBhvr>
                                        <p:cTn id="15" dur="1000" fill="hold"/>
                                        <p:tgtEl>
                                          <p:spTgt spid="28675"/>
                                        </p:tgtEl>
                                        <p:attrNameLst>
                                          <p:attrName>ppt_x</p:attrName>
                                        </p:attrNameLst>
                                      </p:cBhvr>
                                      <p:tavLst>
                                        <p:tav tm="0">
                                          <p:val>
                                            <p:strVal val="#ppt_x-.2"/>
                                          </p:val>
                                        </p:tav>
                                        <p:tav tm="100000">
                                          <p:val>
                                            <p:strVal val="#ppt_x"/>
                                          </p:val>
                                        </p:tav>
                                      </p:tavLst>
                                    </p:anim>
                                    <p:anim calcmode="lin" valueType="num">
                                      <p:cBhvr>
                                        <p:cTn id="16" dur="1000" fill="hold"/>
                                        <p:tgtEl>
                                          <p:spTgt spid="28675"/>
                                        </p:tgtEl>
                                        <p:attrNameLst>
                                          <p:attrName>ppt_y</p:attrName>
                                        </p:attrNameLst>
                                      </p:cBhvr>
                                      <p:tavLst>
                                        <p:tav tm="0">
                                          <p:val>
                                            <p:strVal val="#ppt_y"/>
                                          </p:val>
                                        </p:tav>
                                        <p:tav tm="100000">
                                          <p:val>
                                            <p:strVal val="#ppt_y"/>
                                          </p:val>
                                        </p:tav>
                                      </p:tavLst>
                                    </p:anim>
                                    <p:animEffect transition="in" filter="fade">
                                      <p:cBhvr>
                                        <p:cTn id="17" dur="1000"/>
                                        <p:tgtEl>
                                          <p:spTgt spid="2867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8676"/>
                                        </p:tgtEl>
                                        <p:attrNameLst>
                                          <p:attrName>style.visibility</p:attrName>
                                        </p:attrNameLst>
                                      </p:cBhvr>
                                      <p:to>
                                        <p:strVal val="visible"/>
                                      </p:to>
                                    </p:set>
                                    <p:animEffect transition="in" filter="diamond(in)">
                                      <p:cBhvr>
                                        <p:cTn id="22" dur="20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bldLvl="0" autoUpdateAnimBg="0"/>
      <p:bldP spid="28675" grpId="0" autoUpdateAnimBg="0"/>
      <p:bldP spid="28676"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Grp="1" noRot="1" noChangeArrowheads="1"/>
          </p:cNvSpPr>
          <p:nvPr>
            <p:ph type="title" idx="4294967295"/>
          </p:nvPr>
        </p:nvSpPr>
        <p:spPr>
          <a:xfrm>
            <a:off x="0" y="605367"/>
            <a:ext cx="2266950" cy="652486"/>
          </a:xfrm>
          <a:prstGeom prst="rect">
            <a:avLst/>
          </a:prstGeom>
          <a:extLst/>
        </p:spPr>
        <p:txBody>
          <a:bodyPr>
            <a:spAutoFit/>
          </a:bodyPr>
          <a:lstStyle/>
          <a:p>
            <a:pPr algn="l" eaLnBrk="1" hangingPunct="1">
              <a:lnSpc>
                <a:spcPct val="130000"/>
              </a:lnSpc>
              <a:buFont typeface="Arial" pitchFamily="34" charset="0"/>
              <a:buNone/>
              <a:defRPr/>
            </a:pPr>
            <a:r>
              <a:rPr lang="zh-CN" altLang="en-US" dirty="0">
                <a:solidFill>
                  <a:srgbClr val="FF0000"/>
                </a:solidFill>
                <a:latin typeface="黑体" pitchFamily="2" charset="-122"/>
                <a:cs typeface="+mn-cs"/>
              </a:rPr>
              <a:t>好书推荐</a:t>
            </a:r>
          </a:p>
        </p:txBody>
      </p:sp>
      <p:sp>
        <p:nvSpPr>
          <p:cNvPr id="29699" name="Text Box 3"/>
          <p:cNvSpPr txBox="1">
            <a:spLocks noChangeArrowheads="1"/>
          </p:cNvSpPr>
          <p:nvPr/>
        </p:nvSpPr>
        <p:spPr bwMode="auto">
          <a:xfrm>
            <a:off x="939800" y="1890185"/>
            <a:ext cx="7793038" cy="2593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    《汤姆叔叔的小屋》旨在激发人们对生活在我们之中的非洲裔人的同情；揭露他们在奴隶制度下遭遇到的种种不平和痛苦——在这一残暴不公的制度下，就连深切同情他们的人所能试图为他们做的善行也遭遇挫折和禁止。</a:t>
            </a:r>
          </a:p>
        </p:txBody>
      </p:sp>
      <p:pic>
        <p:nvPicPr>
          <p:cNvPr id="19460" name="Picture 5" descr="F:\图片\男孩铅笔.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11200" y="374652"/>
            <a:ext cx="566738" cy="1223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wipe(down)">
                                      <p:cBhvr>
                                        <p:cTn id="7" dur="290">
                                          <p:stCondLst>
                                            <p:cond delay="0"/>
                                          </p:stCondLst>
                                        </p:cTn>
                                        <p:tgtEl>
                                          <p:spTgt spid="29699"/>
                                        </p:tgtEl>
                                      </p:cBhvr>
                                    </p:animEffect>
                                    <p:anim calcmode="lin" valueType="num">
                                      <p:cBhvr>
                                        <p:cTn id="8" dur="911" tmFilter="0,0; 0.14,0.36; 0.43,0.73; 0.71,0.91; 1.0,1.0">
                                          <p:stCondLst>
                                            <p:cond delay="0"/>
                                          </p:stCondLst>
                                        </p:cTn>
                                        <p:tgtEl>
                                          <p:spTgt spid="29699"/>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9699"/>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9699"/>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9699"/>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9699"/>
                                        </p:tgtEl>
                                        <p:attrNameLst>
                                          <p:attrName>ppt_y</p:attrName>
                                        </p:attrNameLst>
                                      </p:cBhvr>
                                      <p:tavLst>
                                        <p:tav tm="0" fmla="#ppt_y-sin(pi*$)/81">
                                          <p:val>
                                            <p:fltVal val="0"/>
                                          </p:val>
                                        </p:tav>
                                        <p:tav tm="100000">
                                          <p:val>
                                            <p:fltVal val="1"/>
                                          </p:val>
                                        </p:tav>
                                      </p:tavLst>
                                    </p:anim>
                                    <p:animScale>
                                      <p:cBhvr>
                                        <p:cTn id="13" dur="13">
                                          <p:stCondLst>
                                            <p:cond delay="325"/>
                                          </p:stCondLst>
                                        </p:cTn>
                                        <p:tgtEl>
                                          <p:spTgt spid="29699"/>
                                        </p:tgtEl>
                                      </p:cBhvr>
                                      <p:to x="100000" y="60000"/>
                                    </p:animScale>
                                    <p:animScale>
                                      <p:cBhvr>
                                        <p:cTn id="14" dur="83" decel="50000">
                                          <p:stCondLst>
                                            <p:cond delay="338"/>
                                          </p:stCondLst>
                                        </p:cTn>
                                        <p:tgtEl>
                                          <p:spTgt spid="29699"/>
                                        </p:tgtEl>
                                      </p:cBhvr>
                                      <p:to x="100000" y="100000"/>
                                    </p:animScale>
                                    <p:animScale>
                                      <p:cBhvr>
                                        <p:cTn id="15" dur="13">
                                          <p:stCondLst>
                                            <p:cond delay="656"/>
                                          </p:stCondLst>
                                        </p:cTn>
                                        <p:tgtEl>
                                          <p:spTgt spid="29699"/>
                                        </p:tgtEl>
                                      </p:cBhvr>
                                      <p:to x="100000" y="80000"/>
                                    </p:animScale>
                                    <p:animScale>
                                      <p:cBhvr>
                                        <p:cTn id="16" dur="83" decel="50000">
                                          <p:stCondLst>
                                            <p:cond delay="669"/>
                                          </p:stCondLst>
                                        </p:cTn>
                                        <p:tgtEl>
                                          <p:spTgt spid="29699"/>
                                        </p:tgtEl>
                                      </p:cBhvr>
                                      <p:to x="100000" y="100000"/>
                                    </p:animScale>
                                    <p:animScale>
                                      <p:cBhvr>
                                        <p:cTn id="17" dur="13">
                                          <p:stCondLst>
                                            <p:cond delay="821"/>
                                          </p:stCondLst>
                                        </p:cTn>
                                        <p:tgtEl>
                                          <p:spTgt spid="29699"/>
                                        </p:tgtEl>
                                      </p:cBhvr>
                                      <p:to x="100000" y="90000"/>
                                    </p:animScale>
                                    <p:animScale>
                                      <p:cBhvr>
                                        <p:cTn id="18" dur="83" decel="50000">
                                          <p:stCondLst>
                                            <p:cond delay="834"/>
                                          </p:stCondLst>
                                        </p:cTn>
                                        <p:tgtEl>
                                          <p:spTgt spid="29699"/>
                                        </p:tgtEl>
                                      </p:cBhvr>
                                      <p:to x="100000" y="100000"/>
                                    </p:animScale>
                                    <p:animScale>
                                      <p:cBhvr>
                                        <p:cTn id="19" dur="13">
                                          <p:stCondLst>
                                            <p:cond delay="904"/>
                                          </p:stCondLst>
                                        </p:cTn>
                                        <p:tgtEl>
                                          <p:spTgt spid="29699"/>
                                        </p:tgtEl>
                                      </p:cBhvr>
                                      <p:to x="100000" y="95000"/>
                                    </p:animScale>
                                    <p:animScale>
                                      <p:cBhvr>
                                        <p:cTn id="20" dur="83" decel="50000">
                                          <p:stCondLst>
                                            <p:cond delay="917"/>
                                          </p:stCondLst>
                                        </p:cTn>
                                        <p:tgtEl>
                                          <p:spTgt spid="2969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09588" y="1316567"/>
            <a:ext cx="8183562"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    与此同时，作者可以诚恳地说明：对于许多往往并非本身过错而和法定的奴隶关系的苦恼和窘境有所牵连的人们，作者不抱任何敌意。经验向作者表明，思想高尚、宅心仁厚的人往往也被卷入这种窘境之中；然而，他们比任何人都清楚，从这样一部书中所能了解到的奴隶制度的罪恶，远远不及全部难以言状的罪恶的一半。</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90">
                                          <p:stCondLst>
                                            <p:cond delay="0"/>
                                          </p:stCondLst>
                                        </p:cTn>
                                        <p:tgtEl>
                                          <p:spTgt spid="2"/>
                                        </p:tgtEl>
                                      </p:cBhvr>
                                    </p:animEffect>
                                    <p:anim calcmode="lin" valueType="num">
                                      <p:cBhvr>
                                        <p:cTn id="8" dur="911"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
                                        </p:tgtEl>
                                        <p:attrNameLst>
                                          <p:attrName>ppt_y</p:attrName>
                                        </p:attrNameLst>
                                      </p:cBhvr>
                                      <p:tavLst>
                                        <p:tav tm="0" fmla="#ppt_y-sin(pi*$)/81">
                                          <p:val>
                                            <p:fltVal val="0"/>
                                          </p:val>
                                        </p:tav>
                                        <p:tav tm="100000">
                                          <p:val>
                                            <p:fltVal val="1"/>
                                          </p:val>
                                        </p:tav>
                                      </p:tavLst>
                                    </p:anim>
                                    <p:animScale>
                                      <p:cBhvr>
                                        <p:cTn id="13" dur="13">
                                          <p:stCondLst>
                                            <p:cond delay="325"/>
                                          </p:stCondLst>
                                        </p:cTn>
                                        <p:tgtEl>
                                          <p:spTgt spid="2"/>
                                        </p:tgtEl>
                                      </p:cBhvr>
                                      <p:to x="100000" y="60000"/>
                                    </p:animScale>
                                    <p:animScale>
                                      <p:cBhvr>
                                        <p:cTn id="14" dur="83" decel="50000">
                                          <p:stCondLst>
                                            <p:cond delay="338"/>
                                          </p:stCondLst>
                                        </p:cTn>
                                        <p:tgtEl>
                                          <p:spTgt spid="2"/>
                                        </p:tgtEl>
                                      </p:cBhvr>
                                      <p:to x="100000" y="100000"/>
                                    </p:animScale>
                                    <p:animScale>
                                      <p:cBhvr>
                                        <p:cTn id="15" dur="13">
                                          <p:stCondLst>
                                            <p:cond delay="656"/>
                                          </p:stCondLst>
                                        </p:cTn>
                                        <p:tgtEl>
                                          <p:spTgt spid="2"/>
                                        </p:tgtEl>
                                      </p:cBhvr>
                                      <p:to x="100000" y="80000"/>
                                    </p:animScale>
                                    <p:animScale>
                                      <p:cBhvr>
                                        <p:cTn id="16" dur="83" decel="50000">
                                          <p:stCondLst>
                                            <p:cond delay="669"/>
                                          </p:stCondLst>
                                        </p:cTn>
                                        <p:tgtEl>
                                          <p:spTgt spid="2"/>
                                        </p:tgtEl>
                                      </p:cBhvr>
                                      <p:to x="100000" y="100000"/>
                                    </p:animScale>
                                    <p:animScale>
                                      <p:cBhvr>
                                        <p:cTn id="17" dur="13">
                                          <p:stCondLst>
                                            <p:cond delay="821"/>
                                          </p:stCondLst>
                                        </p:cTn>
                                        <p:tgtEl>
                                          <p:spTgt spid="2"/>
                                        </p:tgtEl>
                                      </p:cBhvr>
                                      <p:to x="100000" y="90000"/>
                                    </p:animScale>
                                    <p:animScale>
                                      <p:cBhvr>
                                        <p:cTn id="18" dur="83" decel="50000">
                                          <p:stCondLst>
                                            <p:cond delay="834"/>
                                          </p:stCondLst>
                                        </p:cTn>
                                        <p:tgtEl>
                                          <p:spTgt spid="2"/>
                                        </p:tgtEl>
                                      </p:cBhvr>
                                      <p:to x="100000" y="100000"/>
                                    </p:animScale>
                                    <p:animScale>
                                      <p:cBhvr>
                                        <p:cTn id="19" dur="13">
                                          <p:stCondLst>
                                            <p:cond delay="904"/>
                                          </p:stCondLst>
                                        </p:cTn>
                                        <p:tgtEl>
                                          <p:spTgt spid="2"/>
                                        </p:tgtEl>
                                      </p:cBhvr>
                                      <p:to x="100000" y="95000"/>
                                    </p:animScale>
                                    <p:animScale>
                                      <p:cBhvr>
                                        <p:cTn id="20" dur="83" decel="50000">
                                          <p:stCondLst>
                                            <p:cond delay="917"/>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22" name="Picture 2" descr="8605f5f80ee6721cd9f9fd9a"/>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1812" y="1597026"/>
            <a:ext cx="1735137" cy="2880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30723" name="Text Box 3"/>
          <p:cNvSpPr txBox="1">
            <a:spLocks noChangeArrowheads="1"/>
          </p:cNvSpPr>
          <p:nvPr/>
        </p:nvSpPr>
        <p:spPr bwMode="auto">
          <a:xfrm>
            <a:off x="2465388" y="940659"/>
            <a:ext cx="5903912" cy="459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dirty="0">
                <a:latin typeface="黑体" pitchFamily="49" charset="-122"/>
                <a:ea typeface="黑体" pitchFamily="49" charset="-122"/>
              </a:rPr>
              <a:t>    本书系将精选精编20世纪初至今100年间100位中国儿童文学作家的100部优秀儿童文学原创作品。入围尺度界定在以下几个方面：一是看其作品的社会效果，受小读者欢迎的程度和对小读者影响的广度；二是看其对中国儿童文学发展的贡献；三是看其创作生命力，是否出于高度的使命感，长期关心未成年人的成长，长期从事儿童文学创作。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ppt_x"/>
                                          </p:val>
                                        </p:tav>
                                        <p:tav tm="100000">
                                          <p:val>
                                            <p:strVal val="#ppt_x"/>
                                          </p:val>
                                        </p:tav>
                                      </p:tavLst>
                                    </p:anim>
                                    <p:anim calcmode="lin" valueType="num">
                                      <p:cBhvr additive="base">
                                        <p:cTn id="8" dur="500" fill="hold"/>
                                        <p:tgtEl>
                                          <p:spTgt spid="30722"/>
                                        </p:tgtEl>
                                        <p:attrNameLst>
                                          <p:attrName>ppt_y</p:attrName>
                                        </p:attrNameLst>
                                      </p:cBhvr>
                                      <p:tavLst>
                                        <p:tav tm="0">
                                          <p:val>
                                            <p:strVal val="1+#ppt_h/2"/>
                                          </p:val>
                                        </p:tav>
                                        <p:tav tm="100000">
                                          <p:val>
                                            <p:strVal val="#ppt_y"/>
                                          </p:val>
                                        </p:tav>
                                      </p:tavLst>
                                    </p:anim>
                                  </p:childTnLst>
                                </p:cTn>
                              </p:par>
                              <p:par>
                                <p:cTn id="9" presetID="3" presetClass="entr" presetSubtype="5" fill="hold" grpId="0" nodeType="with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blinds(vertical)">
                                      <p:cBhvr>
                                        <p:cTn id="11" dur="5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03238" y="1629834"/>
            <a:ext cx="8101012"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lnSpc>
                <a:spcPct val="130000"/>
              </a:lnSpc>
            </a:pPr>
            <a:r>
              <a:rPr lang="zh-CN" altLang="en-US" sz="2400" b="1" dirty="0">
                <a:latin typeface="楷体_GB2312" pitchFamily="49" charset="-122"/>
                <a:ea typeface="楷体_GB2312" pitchFamily="49" charset="-122"/>
              </a:rPr>
              <a:t>    你喜欢读书吗？</a:t>
            </a:r>
            <a:endParaRPr lang="en-US" altLang="zh-CN" sz="2400" b="1" dirty="0">
              <a:latin typeface="楷体_GB2312" pitchFamily="49" charset="-122"/>
              <a:ea typeface="楷体_GB2312" pitchFamily="49" charset="-122"/>
            </a:endParaRPr>
          </a:p>
          <a:p>
            <a:pPr algn="just" eaLnBrk="1" hangingPunct="1">
              <a:lnSpc>
                <a:spcPct val="130000"/>
              </a:lnSpc>
            </a:pPr>
            <a:r>
              <a:rPr lang="zh-CN" altLang="en-US" sz="2400" b="1" dirty="0">
                <a:latin typeface="楷体_GB2312" pitchFamily="49" charset="-122"/>
                <a:ea typeface="楷体_GB2312" pitchFamily="49" charset="-122"/>
              </a:rPr>
              <a:t>    高尔基曾说过：书籍是人类进步的阶梯。作为少年的我们，正是勤学敏思、追求进步的时候，今天我们就一起来学习一下有关读书的知识，认识读书的妙处，学习怎样读好书。</a:t>
            </a:r>
          </a:p>
        </p:txBody>
      </p:sp>
      <p:grpSp>
        <p:nvGrpSpPr>
          <p:cNvPr id="4099" name="组合 3"/>
          <p:cNvGrpSpPr>
            <a:grpSpLocks/>
          </p:cNvGrpSpPr>
          <p:nvPr/>
        </p:nvGrpSpPr>
        <p:grpSpPr bwMode="auto">
          <a:xfrm>
            <a:off x="184151" y="351368"/>
            <a:ext cx="2062163" cy="726017"/>
            <a:chOff x="1438698" y="982657"/>
            <a:chExt cx="2498303" cy="616461"/>
          </a:xfrm>
        </p:grpSpPr>
        <p:pic>
          <p:nvPicPr>
            <p:cNvPr id="4101" name="图片 1"/>
            <p:cNvPicPr>
              <a:picLocks noChangeAspect="1"/>
            </p:cNvPicPr>
            <p:nvPr/>
          </p:nvPicPr>
          <p:blipFill>
            <a:blip r:embed="rId3"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文本框 2"/>
            <p:cNvSpPr txBox="1">
              <a:spLocks noChangeArrowheads="1"/>
            </p:cNvSpPr>
            <p:nvPr/>
          </p:nvSpPr>
          <p:spPr bwMode="auto">
            <a:xfrm>
              <a:off x="1438698" y="982657"/>
              <a:ext cx="2076874" cy="4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rgbClr val="0070C0"/>
                  </a:solidFill>
                  <a:latin typeface="黑体" pitchFamily="49" charset="-122"/>
                  <a:ea typeface="黑体" pitchFamily="49" charset="-122"/>
                </a:rPr>
                <a:t>新课导入</a:t>
              </a:r>
            </a:p>
          </p:txBody>
        </p:sp>
      </p:grpSp>
      <p:pic>
        <p:nvPicPr>
          <p:cNvPr id="4100" name="图片 3"/>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96139" y="4620685"/>
            <a:ext cx="1335087" cy="1712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heckerboard(across)">
                                      <p:cBhvr>
                                        <p:cTn id="12" dur="500"/>
                                        <p:tgtEl>
                                          <p:spTgt spid="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xit" presetSubtype="4" fill="hold" grpId="0" nodeType="clickEffect">
                                  <p:stCondLst>
                                    <p:cond delay="0"/>
                                  </p:stCondLst>
                                  <p:childTnLst>
                                    <p:anim calcmode="lin" valueType="num">
                                      <p:cBhvr additive="base">
                                        <p:cTn id="16" dur="500"/>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7" dur="500"/>
                                        <p:tgtEl>
                                          <p:spTgt spid="2">
                                            <p:txEl>
                                              <p:pRg st="0" end="0"/>
                                            </p:txEl>
                                          </p:spTgt>
                                        </p:tgtEl>
                                        <p:attrNameLst>
                                          <p:attrName>ppt_y</p:attrName>
                                        </p:attrNameLst>
                                      </p:cBhvr>
                                      <p:tavLst>
                                        <p:tav tm="0">
                                          <p:val>
                                            <p:strVal val="ppt_y"/>
                                          </p:val>
                                        </p:tav>
                                        <p:tav tm="100000">
                                          <p:val>
                                            <p:strVal val="1+ppt_h/2"/>
                                          </p:val>
                                        </p:tav>
                                      </p:tavLst>
                                    </p:anim>
                                    <p:set>
                                      <p:cBhvr>
                                        <p:cTn id="18" dur="1" fill="hold">
                                          <p:stCondLst>
                                            <p:cond delay="499"/>
                                          </p:stCondLst>
                                        </p:cTn>
                                        <p:tgtEl>
                                          <p:spTgt spid="2">
                                            <p:txEl>
                                              <p:pRg st="0" end="0"/>
                                            </p:txEl>
                                          </p:spTgt>
                                        </p:tgtEl>
                                        <p:attrNameLst>
                                          <p:attrName>style.visibility</p:attrName>
                                        </p:attrNameLst>
                                      </p:cBhvr>
                                      <p:to>
                                        <p:strVal val="hidden"/>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xit" presetSubtype="4" fill="hold" grpId="0" nodeType="clickEffect">
                                  <p:stCondLst>
                                    <p:cond delay="0"/>
                                  </p:stCondLst>
                                  <p:childTnLst>
                                    <p:anim calcmode="lin" valueType="num">
                                      <p:cBhvr additive="base">
                                        <p:cTn id="22" dur="500"/>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3" dur="500"/>
                                        <p:tgtEl>
                                          <p:spTgt spid="2">
                                            <p:txEl>
                                              <p:pRg st="1" end="1"/>
                                            </p:txEl>
                                          </p:spTgt>
                                        </p:tgtEl>
                                        <p:attrNameLst>
                                          <p:attrName>ppt_y</p:attrName>
                                        </p:attrNameLst>
                                      </p:cBhvr>
                                      <p:tavLst>
                                        <p:tav tm="0">
                                          <p:val>
                                            <p:strVal val="ppt_y"/>
                                          </p:val>
                                        </p:tav>
                                        <p:tav tm="100000">
                                          <p:val>
                                            <p:strVal val="1+ppt_h/2"/>
                                          </p:val>
                                        </p:tav>
                                      </p:tavLst>
                                    </p:anim>
                                    <p:set>
                                      <p:cBhvr>
                                        <p:cTn id="24" dur="1" fill="hold">
                                          <p:stCondLst>
                                            <p:cond delay="499"/>
                                          </p:stCondLst>
                                        </p:cTn>
                                        <p:tgtEl>
                                          <p:spTgt spid="2">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306388" y="234951"/>
            <a:ext cx="2595562"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30000"/>
              </a:lnSpc>
            </a:pPr>
            <a:r>
              <a:rPr lang="zh-CN" altLang="en-US" sz="2800" b="1" dirty="0">
                <a:solidFill>
                  <a:srgbClr val="FF0000"/>
                </a:solidFill>
                <a:latin typeface="黑体" pitchFamily="49" charset="-122"/>
                <a:ea typeface="黑体" pitchFamily="49" charset="-122"/>
              </a:rPr>
              <a:t>读书的好处</a:t>
            </a:r>
          </a:p>
        </p:txBody>
      </p:sp>
      <p:sp>
        <p:nvSpPr>
          <p:cNvPr id="31748" name="Text Box 4"/>
          <p:cNvSpPr txBox="1">
            <a:spLocks noChangeArrowheads="1"/>
          </p:cNvSpPr>
          <p:nvPr/>
        </p:nvSpPr>
        <p:spPr bwMode="auto">
          <a:xfrm>
            <a:off x="1220788" y="1018118"/>
            <a:ext cx="7042150"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dirty="0">
                <a:latin typeface="黑体" pitchFamily="49" charset="-122"/>
                <a:ea typeface="黑体" pitchFamily="49" charset="-122"/>
                <a:sym typeface="Arial" pitchFamily="34" charset="0"/>
              </a:rPr>
              <a:t>1.可以使我们增长见识，不出门，便可知天下事。</a:t>
            </a:r>
          </a:p>
        </p:txBody>
      </p:sp>
      <p:sp>
        <p:nvSpPr>
          <p:cNvPr id="31749" name="Text Box 5"/>
          <p:cNvSpPr txBox="1">
            <a:spLocks noChangeArrowheads="1"/>
          </p:cNvSpPr>
          <p:nvPr/>
        </p:nvSpPr>
        <p:spPr bwMode="auto">
          <a:xfrm>
            <a:off x="1220788" y="1718734"/>
            <a:ext cx="5689600"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dirty="0">
                <a:latin typeface="黑体" pitchFamily="49" charset="-122"/>
                <a:ea typeface="黑体" pitchFamily="49" charset="-122"/>
                <a:sym typeface="Arial" pitchFamily="34" charset="0"/>
              </a:rPr>
              <a:t>2.可提高我们的阅读能力和写作水平。</a:t>
            </a:r>
          </a:p>
        </p:txBody>
      </p:sp>
      <p:sp>
        <p:nvSpPr>
          <p:cNvPr id="31750" name="Text Box 6"/>
          <p:cNvSpPr txBox="1">
            <a:spLocks noChangeArrowheads="1"/>
          </p:cNvSpPr>
          <p:nvPr/>
        </p:nvSpPr>
        <p:spPr bwMode="auto">
          <a:xfrm>
            <a:off x="1220788" y="2406651"/>
            <a:ext cx="4227512"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dirty="0">
                <a:latin typeface="黑体" pitchFamily="49" charset="-122"/>
                <a:ea typeface="黑体" pitchFamily="49" charset="-122"/>
                <a:sym typeface="Arial" pitchFamily="34" charset="0"/>
              </a:rPr>
              <a:t>3.可以使我们变的有修养。 </a:t>
            </a:r>
          </a:p>
        </p:txBody>
      </p:sp>
      <p:sp>
        <p:nvSpPr>
          <p:cNvPr id="31751" name="Text Box 7"/>
          <p:cNvSpPr txBox="1">
            <a:spLocks noChangeArrowheads="1"/>
          </p:cNvSpPr>
          <p:nvPr/>
        </p:nvSpPr>
        <p:spPr bwMode="auto">
          <a:xfrm>
            <a:off x="1220788" y="3081867"/>
            <a:ext cx="4227512"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dirty="0">
                <a:latin typeface="黑体" pitchFamily="49" charset="-122"/>
                <a:ea typeface="黑体" pitchFamily="49" charset="-122"/>
                <a:sym typeface="Arial" pitchFamily="34" charset="0"/>
              </a:rPr>
              <a:t>4.可以使我们找到好工作。 </a:t>
            </a:r>
          </a:p>
        </p:txBody>
      </p:sp>
      <p:sp>
        <p:nvSpPr>
          <p:cNvPr id="31752" name="Text Box 8"/>
          <p:cNvSpPr txBox="1">
            <a:spLocks noChangeArrowheads="1"/>
          </p:cNvSpPr>
          <p:nvPr/>
        </p:nvSpPr>
        <p:spPr bwMode="auto">
          <a:xfrm>
            <a:off x="1220789" y="3782485"/>
            <a:ext cx="7159625"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dirty="0">
                <a:latin typeface="黑体" pitchFamily="49" charset="-122"/>
                <a:ea typeface="黑体" pitchFamily="49" charset="-122"/>
              </a:rPr>
              <a:t>5.可以使我们在竞争激烈的社会立于不败之地。</a:t>
            </a:r>
          </a:p>
        </p:txBody>
      </p:sp>
      <p:sp>
        <p:nvSpPr>
          <p:cNvPr id="31753" name="Text Box 9"/>
          <p:cNvSpPr txBox="1">
            <a:spLocks noChangeArrowheads="1"/>
          </p:cNvSpPr>
          <p:nvPr/>
        </p:nvSpPr>
        <p:spPr bwMode="auto">
          <a:xfrm>
            <a:off x="1050925" y="4624917"/>
            <a:ext cx="7727950"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dirty="0">
                <a:solidFill>
                  <a:srgbClr val="0000FF"/>
                </a:solidFill>
                <a:latin typeface="黑体" pitchFamily="49" charset="-122"/>
                <a:ea typeface="黑体" pitchFamily="49" charset="-122"/>
              </a:rPr>
              <a:t>    与同学交流：通过读书，你有什么收获，体会？它给予了你哪些启示？</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wipe(down)">
                                      <p:cBhvr>
                                        <p:cTn id="7" dur="580">
                                          <p:stCondLst>
                                            <p:cond delay="0"/>
                                          </p:stCondLst>
                                        </p:cTn>
                                        <p:tgtEl>
                                          <p:spTgt spid="31746"/>
                                        </p:tgtEl>
                                      </p:cBhvr>
                                    </p:animEffect>
                                    <p:anim calcmode="lin" valueType="num">
                                      <p:cBhvr>
                                        <p:cTn id="8" dur="1822">
                                          <p:stCondLst>
                                            <p:cond delay="0"/>
                                          </p:stCondLst>
                                        </p:cTn>
                                        <p:tgtEl>
                                          <p:spTgt spid="31746"/>
                                        </p:tgtEl>
                                        <p:attrNameLst>
                                          <p:attrName>ppt_x</p:attrName>
                                        </p:attrNameLst>
                                      </p:cBhvr>
                                      <p:tavLst>
                                        <p:tav tm="0">
                                          <p:val>
                                            <p:strVal val="#ppt_x-0.25"/>
                                          </p:val>
                                        </p:tav>
                                        <p:tav tm="100000">
                                          <p:val>
                                            <p:strVal val="#ppt_x"/>
                                          </p:val>
                                        </p:tav>
                                      </p:tavLst>
                                    </p:anim>
                                    <p:anim calcmode="lin" valueType="num">
                                      <p:cBhvr>
                                        <p:cTn id="9" dur="664">
                                          <p:stCondLst>
                                            <p:cond delay="0"/>
                                          </p:stCondLst>
                                        </p:cTn>
                                        <p:tgtEl>
                                          <p:spTgt spid="31746"/>
                                        </p:tgtEl>
                                        <p:attrNameLst>
                                          <p:attrName>ppt_y</p:attrName>
                                        </p:attrNameLst>
                                      </p:cBhvr>
                                      <p:tavLst>
                                        <p:tav tm="0" fmla="#ppt_y-sin(pi*$)/3">
                                          <p:val>
                                            <p:fltVal val="0.5"/>
                                          </p:val>
                                        </p:tav>
                                        <p:tav tm="100000">
                                          <p:val>
                                            <p:fltVal val="1"/>
                                          </p:val>
                                        </p:tav>
                                      </p:tavLst>
                                    </p:anim>
                                    <p:anim calcmode="lin" valueType="num">
                                      <p:cBhvr>
                                        <p:cTn id="10" dur="664">
                                          <p:stCondLst>
                                            <p:cond delay="664"/>
                                          </p:stCondLst>
                                        </p:cTn>
                                        <p:tgtEl>
                                          <p:spTgt spid="31746"/>
                                        </p:tgtEl>
                                        <p:attrNameLst>
                                          <p:attrName>ppt_y</p:attrName>
                                        </p:attrNameLst>
                                      </p:cBhvr>
                                      <p:tavLst>
                                        <p:tav tm="0" fmla="#ppt_y-sin(pi*$)/9">
                                          <p:val>
                                            <p:fltVal val="0"/>
                                          </p:val>
                                        </p:tav>
                                        <p:tav tm="100000">
                                          <p:val>
                                            <p:fltVal val="1"/>
                                          </p:val>
                                        </p:tav>
                                      </p:tavLst>
                                    </p:anim>
                                    <p:anim calcmode="lin" valueType="num">
                                      <p:cBhvr>
                                        <p:cTn id="11" dur="332">
                                          <p:stCondLst>
                                            <p:cond delay="1324"/>
                                          </p:stCondLst>
                                        </p:cTn>
                                        <p:tgtEl>
                                          <p:spTgt spid="31746"/>
                                        </p:tgtEl>
                                        <p:attrNameLst>
                                          <p:attrName>ppt_y</p:attrName>
                                        </p:attrNameLst>
                                      </p:cBhvr>
                                      <p:tavLst>
                                        <p:tav tm="0" fmla="#ppt_y-sin(pi*$)/27">
                                          <p:val>
                                            <p:fltVal val="0"/>
                                          </p:val>
                                        </p:tav>
                                        <p:tav tm="100000">
                                          <p:val>
                                            <p:fltVal val="1"/>
                                          </p:val>
                                        </p:tav>
                                      </p:tavLst>
                                    </p:anim>
                                    <p:anim calcmode="lin" valueType="num">
                                      <p:cBhvr>
                                        <p:cTn id="12" dur="164">
                                          <p:stCondLst>
                                            <p:cond delay="1656"/>
                                          </p:stCondLst>
                                        </p:cTn>
                                        <p:tgtEl>
                                          <p:spTgt spid="31746"/>
                                        </p:tgtEl>
                                        <p:attrNameLst>
                                          <p:attrName>ppt_y</p:attrName>
                                        </p:attrNameLst>
                                      </p:cBhvr>
                                      <p:tavLst>
                                        <p:tav tm="0" fmla="#ppt_y-sin(pi*$)/81">
                                          <p:val>
                                            <p:fltVal val="0"/>
                                          </p:val>
                                        </p:tav>
                                        <p:tav tm="100000">
                                          <p:val>
                                            <p:fltVal val="1"/>
                                          </p:val>
                                        </p:tav>
                                      </p:tavLst>
                                    </p:anim>
                                    <p:animScale>
                                      <p:cBhvr>
                                        <p:cTn id="13" dur="26">
                                          <p:stCondLst>
                                            <p:cond delay="650"/>
                                          </p:stCondLst>
                                        </p:cTn>
                                        <p:tgtEl>
                                          <p:spTgt spid="31746"/>
                                        </p:tgtEl>
                                      </p:cBhvr>
                                      <p:to x="100000" y="60000"/>
                                    </p:animScale>
                                    <p:animScale>
                                      <p:cBhvr>
                                        <p:cTn id="14" dur="166" decel="50000">
                                          <p:stCondLst>
                                            <p:cond delay="676"/>
                                          </p:stCondLst>
                                        </p:cTn>
                                        <p:tgtEl>
                                          <p:spTgt spid="31746"/>
                                        </p:tgtEl>
                                      </p:cBhvr>
                                      <p:to x="100000" y="100000"/>
                                    </p:animScale>
                                    <p:animScale>
                                      <p:cBhvr>
                                        <p:cTn id="15" dur="26">
                                          <p:stCondLst>
                                            <p:cond delay="1312"/>
                                          </p:stCondLst>
                                        </p:cTn>
                                        <p:tgtEl>
                                          <p:spTgt spid="31746"/>
                                        </p:tgtEl>
                                      </p:cBhvr>
                                      <p:to x="100000" y="80000"/>
                                    </p:animScale>
                                    <p:animScale>
                                      <p:cBhvr>
                                        <p:cTn id="16" dur="166" decel="50000">
                                          <p:stCondLst>
                                            <p:cond delay="1338"/>
                                          </p:stCondLst>
                                        </p:cTn>
                                        <p:tgtEl>
                                          <p:spTgt spid="31746"/>
                                        </p:tgtEl>
                                      </p:cBhvr>
                                      <p:to x="100000" y="100000"/>
                                    </p:animScale>
                                    <p:animScale>
                                      <p:cBhvr>
                                        <p:cTn id="17" dur="26">
                                          <p:stCondLst>
                                            <p:cond delay="1642"/>
                                          </p:stCondLst>
                                        </p:cTn>
                                        <p:tgtEl>
                                          <p:spTgt spid="31746"/>
                                        </p:tgtEl>
                                      </p:cBhvr>
                                      <p:to x="100000" y="90000"/>
                                    </p:animScale>
                                    <p:animScale>
                                      <p:cBhvr>
                                        <p:cTn id="18" dur="166" decel="50000">
                                          <p:stCondLst>
                                            <p:cond delay="1668"/>
                                          </p:stCondLst>
                                        </p:cTn>
                                        <p:tgtEl>
                                          <p:spTgt spid="31746"/>
                                        </p:tgtEl>
                                      </p:cBhvr>
                                      <p:to x="100000" y="100000"/>
                                    </p:animScale>
                                    <p:animScale>
                                      <p:cBhvr>
                                        <p:cTn id="19" dur="26">
                                          <p:stCondLst>
                                            <p:cond delay="1808"/>
                                          </p:stCondLst>
                                        </p:cTn>
                                        <p:tgtEl>
                                          <p:spTgt spid="31746"/>
                                        </p:tgtEl>
                                      </p:cBhvr>
                                      <p:to x="100000" y="95000"/>
                                    </p:animScale>
                                    <p:animScale>
                                      <p:cBhvr>
                                        <p:cTn id="20" dur="166" decel="50000">
                                          <p:stCondLst>
                                            <p:cond delay="1834"/>
                                          </p:stCondLst>
                                        </p:cTn>
                                        <p:tgtEl>
                                          <p:spTgt spid="31746"/>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7" presetClass="entr" presetSubtype="0" fill="hold" grpId="0" nodeType="clickEffect">
                                  <p:stCondLst>
                                    <p:cond delay="0"/>
                                  </p:stCondLst>
                                  <p:iterate type="lt">
                                    <p:tmPct val="50000"/>
                                  </p:iterate>
                                  <p:childTnLst>
                                    <p:set>
                                      <p:cBhvr>
                                        <p:cTn id="24" dur="1" fill="hold">
                                          <p:stCondLst>
                                            <p:cond delay="0"/>
                                          </p:stCondLst>
                                        </p:cTn>
                                        <p:tgtEl>
                                          <p:spTgt spid="31748"/>
                                        </p:tgtEl>
                                        <p:attrNameLst>
                                          <p:attrName>style.visibility</p:attrName>
                                        </p:attrNameLst>
                                      </p:cBhvr>
                                      <p:to>
                                        <p:strVal val="visible"/>
                                      </p:to>
                                    </p:set>
                                    <p:anim calcmode="discrete" valueType="clr">
                                      <p:cBhvr override="childStyle">
                                        <p:cTn id="25" dur="80"/>
                                        <p:tgtEl>
                                          <p:spTgt spid="31748"/>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31748"/>
                                        </p:tgtEl>
                                        <p:attrNameLst>
                                          <p:attrName>fillcolor</p:attrName>
                                        </p:attrNameLst>
                                      </p:cBhvr>
                                      <p:tavLst>
                                        <p:tav tm="0">
                                          <p:val>
                                            <p:clrVal>
                                              <a:schemeClr val="accent2"/>
                                            </p:clrVal>
                                          </p:val>
                                        </p:tav>
                                        <p:tav tm="50000">
                                          <p:val>
                                            <p:clrVal>
                                              <a:schemeClr val="hlink"/>
                                            </p:clrVal>
                                          </p:val>
                                        </p:tav>
                                      </p:tavLst>
                                    </p:anim>
                                    <p:set>
                                      <p:cBhvr>
                                        <p:cTn id="27" dur="80"/>
                                        <p:tgtEl>
                                          <p:spTgt spid="31748"/>
                                        </p:tgtEl>
                                        <p:attrNameLst>
                                          <p:attrName>fill.type</p:attrName>
                                        </p:attrNameLst>
                                      </p:cBhvr>
                                      <p:to>
                                        <p:strVal val="solid"/>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1749"/>
                                        </p:tgtEl>
                                        <p:attrNameLst>
                                          <p:attrName>style.visibility</p:attrName>
                                        </p:attrNameLst>
                                      </p:cBhvr>
                                      <p:to>
                                        <p:strVal val="visible"/>
                                      </p:to>
                                    </p:set>
                                    <p:animEffect transition="in" filter="diamond(in)">
                                      <p:cBhvr>
                                        <p:cTn id="32" dur="1000"/>
                                        <p:tgtEl>
                                          <p:spTgt spid="3174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54" presetClass="entr" presetSubtype="0" accel="100000" fill="hold" grpId="0" nodeType="clickEffect">
                                  <p:stCondLst>
                                    <p:cond delay="0"/>
                                  </p:stCondLst>
                                  <p:childTnLst>
                                    <p:set>
                                      <p:cBhvr>
                                        <p:cTn id="36" dur="1" fill="hold">
                                          <p:stCondLst>
                                            <p:cond delay="0"/>
                                          </p:stCondLst>
                                        </p:cTn>
                                        <p:tgtEl>
                                          <p:spTgt spid="31750"/>
                                        </p:tgtEl>
                                        <p:attrNameLst>
                                          <p:attrName>style.visibility</p:attrName>
                                        </p:attrNameLst>
                                      </p:cBhvr>
                                      <p:to>
                                        <p:strVal val="visible"/>
                                      </p:to>
                                    </p:set>
                                    <p:anim calcmode="lin" valueType="num">
                                      <p:cBhvr>
                                        <p:cTn id="37" dur="500" fill="hold"/>
                                        <p:tgtEl>
                                          <p:spTgt spid="31750"/>
                                        </p:tgtEl>
                                        <p:attrNameLst>
                                          <p:attrName>ppt_w</p:attrName>
                                        </p:attrNameLst>
                                      </p:cBhvr>
                                      <p:tavLst>
                                        <p:tav tm="0">
                                          <p:val>
                                            <p:strVal val="#ppt_w*0.05"/>
                                          </p:val>
                                        </p:tav>
                                        <p:tav tm="100000">
                                          <p:val>
                                            <p:strVal val="#ppt_w"/>
                                          </p:val>
                                        </p:tav>
                                      </p:tavLst>
                                    </p:anim>
                                    <p:anim calcmode="lin" valueType="num">
                                      <p:cBhvr>
                                        <p:cTn id="38" dur="500" fill="hold"/>
                                        <p:tgtEl>
                                          <p:spTgt spid="31750"/>
                                        </p:tgtEl>
                                        <p:attrNameLst>
                                          <p:attrName>ppt_h</p:attrName>
                                        </p:attrNameLst>
                                      </p:cBhvr>
                                      <p:tavLst>
                                        <p:tav tm="0">
                                          <p:val>
                                            <p:strVal val="#ppt_h"/>
                                          </p:val>
                                        </p:tav>
                                        <p:tav tm="100000">
                                          <p:val>
                                            <p:strVal val="#ppt_h"/>
                                          </p:val>
                                        </p:tav>
                                      </p:tavLst>
                                    </p:anim>
                                    <p:anim calcmode="lin" valueType="num">
                                      <p:cBhvr>
                                        <p:cTn id="39" dur="500" fill="hold"/>
                                        <p:tgtEl>
                                          <p:spTgt spid="31750"/>
                                        </p:tgtEl>
                                        <p:attrNameLst>
                                          <p:attrName>ppt_x</p:attrName>
                                        </p:attrNameLst>
                                      </p:cBhvr>
                                      <p:tavLst>
                                        <p:tav tm="0">
                                          <p:val>
                                            <p:strVal val="#ppt_x-.2"/>
                                          </p:val>
                                        </p:tav>
                                        <p:tav tm="100000">
                                          <p:val>
                                            <p:strVal val="#ppt_x"/>
                                          </p:val>
                                        </p:tav>
                                      </p:tavLst>
                                    </p:anim>
                                    <p:anim calcmode="lin" valueType="num">
                                      <p:cBhvr>
                                        <p:cTn id="40" dur="500" fill="hold"/>
                                        <p:tgtEl>
                                          <p:spTgt spid="31750"/>
                                        </p:tgtEl>
                                        <p:attrNameLst>
                                          <p:attrName>ppt_y</p:attrName>
                                        </p:attrNameLst>
                                      </p:cBhvr>
                                      <p:tavLst>
                                        <p:tav tm="0">
                                          <p:val>
                                            <p:strVal val="#ppt_y"/>
                                          </p:val>
                                        </p:tav>
                                        <p:tav tm="100000">
                                          <p:val>
                                            <p:strVal val="#ppt_y"/>
                                          </p:val>
                                        </p:tav>
                                      </p:tavLst>
                                    </p:anim>
                                    <p:animEffect transition="in" filter="fade">
                                      <p:cBhvr>
                                        <p:cTn id="41" dur="500"/>
                                        <p:tgtEl>
                                          <p:spTgt spid="31750"/>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31751"/>
                                        </p:tgtEl>
                                        <p:attrNameLst>
                                          <p:attrName>style.visibility</p:attrName>
                                        </p:attrNameLst>
                                      </p:cBhvr>
                                      <p:to>
                                        <p:strVal val="visible"/>
                                      </p:to>
                                    </p:set>
                                    <p:animEffect transition="in" filter="wipe(left)">
                                      <p:cBhvr>
                                        <p:cTn id="46" dur="500"/>
                                        <p:tgtEl>
                                          <p:spTgt spid="31751"/>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55" presetClass="entr" presetSubtype="0" fill="hold" grpId="0" nodeType="clickEffect">
                                  <p:stCondLst>
                                    <p:cond delay="0"/>
                                  </p:stCondLst>
                                  <p:childTnLst>
                                    <p:set>
                                      <p:cBhvr>
                                        <p:cTn id="50" dur="1" fill="hold">
                                          <p:stCondLst>
                                            <p:cond delay="0"/>
                                          </p:stCondLst>
                                        </p:cTn>
                                        <p:tgtEl>
                                          <p:spTgt spid="31752"/>
                                        </p:tgtEl>
                                        <p:attrNameLst>
                                          <p:attrName>style.visibility</p:attrName>
                                        </p:attrNameLst>
                                      </p:cBhvr>
                                      <p:to>
                                        <p:strVal val="visible"/>
                                      </p:to>
                                    </p:set>
                                    <p:anim calcmode="lin" valueType="num">
                                      <p:cBhvr>
                                        <p:cTn id="51" dur="500" fill="hold"/>
                                        <p:tgtEl>
                                          <p:spTgt spid="31752"/>
                                        </p:tgtEl>
                                        <p:attrNameLst>
                                          <p:attrName>ppt_w</p:attrName>
                                        </p:attrNameLst>
                                      </p:cBhvr>
                                      <p:tavLst>
                                        <p:tav tm="0">
                                          <p:val>
                                            <p:strVal val="#ppt_w*0.70"/>
                                          </p:val>
                                        </p:tav>
                                        <p:tav tm="100000">
                                          <p:val>
                                            <p:strVal val="#ppt_w"/>
                                          </p:val>
                                        </p:tav>
                                      </p:tavLst>
                                    </p:anim>
                                    <p:anim calcmode="lin" valueType="num">
                                      <p:cBhvr>
                                        <p:cTn id="52" dur="500" fill="hold"/>
                                        <p:tgtEl>
                                          <p:spTgt spid="31752"/>
                                        </p:tgtEl>
                                        <p:attrNameLst>
                                          <p:attrName>ppt_h</p:attrName>
                                        </p:attrNameLst>
                                      </p:cBhvr>
                                      <p:tavLst>
                                        <p:tav tm="0">
                                          <p:val>
                                            <p:strVal val="#ppt_h"/>
                                          </p:val>
                                        </p:tav>
                                        <p:tav tm="100000">
                                          <p:val>
                                            <p:strVal val="#ppt_h"/>
                                          </p:val>
                                        </p:tav>
                                      </p:tavLst>
                                    </p:anim>
                                    <p:animEffect transition="in" filter="fade">
                                      <p:cBhvr>
                                        <p:cTn id="53" dur="500"/>
                                        <p:tgtEl>
                                          <p:spTgt spid="31752"/>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37" presetClass="entr" presetSubtype="0" fill="hold" grpId="0" nodeType="clickEffect">
                                  <p:stCondLst>
                                    <p:cond delay="0"/>
                                  </p:stCondLst>
                                  <p:childTnLst>
                                    <p:set>
                                      <p:cBhvr>
                                        <p:cTn id="57" dur="1" fill="hold">
                                          <p:stCondLst>
                                            <p:cond delay="0"/>
                                          </p:stCondLst>
                                        </p:cTn>
                                        <p:tgtEl>
                                          <p:spTgt spid="31753"/>
                                        </p:tgtEl>
                                        <p:attrNameLst>
                                          <p:attrName>style.visibility</p:attrName>
                                        </p:attrNameLst>
                                      </p:cBhvr>
                                      <p:to>
                                        <p:strVal val="visible"/>
                                      </p:to>
                                    </p:set>
                                    <p:animEffect transition="in" filter="fade">
                                      <p:cBhvr>
                                        <p:cTn id="58" dur="1000"/>
                                        <p:tgtEl>
                                          <p:spTgt spid="31753"/>
                                        </p:tgtEl>
                                      </p:cBhvr>
                                    </p:animEffect>
                                    <p:anim calcmode="lin" valueType="num">
                                      <p:cBhvr>
                                        <p:cTn id="59" dur="1000" fill="hold"/>
                                        <p:tgtEl>
                                          <p:spTgt spid="31753"/>
                                        </p:tgtEl>
                                        <p:attrNameLst>
                                          <p:attrName>ppt_x</p:attrName>
                                        </p:attrNameLst>
                                      </p:cBhvr>
                                      <p:tavLst>
                                        <p:tav tm="0">
                                          <p:val>
                                            <p:strVal val="#ppt_x"/>
                                          </p:val>
                                        </p:tav>
                                        <p:tav tm="100000">
                                          <p:val>
                                            <p:strVal val="#ppt_x"/>
                                          </p:val>
                                        </p:tav>
                                      </p:tavLst>
                                    </p:anim>
                                    <p:anim calcmode="lin" valueType="num">
                                      <p:cBhvr>
                                        <p:cTn id="60" dur="900" decel="100000" fill="hold"/>
                                        <p:tgtEl>
                                          <p:spTgt spid="31753"/>
                                        </p:tgtEl>
                                        <p:attrNameLst>
                                          <p:attrName>ppt_y</p:attrName>
                                        </p:attrNameLst>
                                      </p:cBhvr>
                                      <p:tavLst>
                                        <p:tav tm="0">
                                          <p:val>
                                            <p:strVal val="#ppt_y+1"/>
                                          </p:val>
                                        </p:tav>
                                        <p:tav tm="100000">
                                          <p:val>
                                            <p:strVal val="#ppt_y-.03"/>
                                          </p:val>
                                        </p:tav>
                                      </p:tavLst>
                                    </p:anim>
                                    <p:anim calcmode="lin" valueType="num">
                                      <p:cBhvr>
                                        <p:cTn id="61" dur="100" accel="100000" fill="hold">
                                          <p:stCondLst>
                                            <p:cond delay="900"/>
                                          </p:stCondLst>
                                        </p:cTn>
                                        <p:tgtEl>
                                          <p:spTgt spid="3175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bldLvl="0" autoUpdateAnimBg="0"/>
      <p:bldP spid="31748" grpId="0" autoUpdateAnimBg="0"/>
      <p:bldP spid="31749" grpId="0" autoUpdateAnimBg="0"/>
      <p:bldP spid="31750" grpId="0" autoUpdateAnimBg="0"/>
      <p:bldP spid="31751" grpId="0" autoUpdateAnimBg="0"/>
      <p:bldP spid="31752" grpId="0" autoUpdateAnimBg="0"/>
      <p:bldP spid="31753"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noRot="1" noChangeArrowheads="1"/>
          </p:cNvSpPr>
          <p:nvPr>
            <p:ph type="title" idx="4294967295"/>
          </p:nvPr>
        </p:nvSpPr>
        <p:spPr>
          <a:xfrm>
            <a:off x="1" y="495300"/>
            <a:ext cx="1782763" cy="652486"/>
          </a:xfrm>
          <a:prstGeom prst="rect">
            <a:avLst/>
          </a:prstGeom>
        </p:spPr>
        <p:txBody>
          <a:bodyPr>
            <a:spAutoFit/>
          </a:bodyPr>
          <a:lstStyle/>
          <a:p>
            <a:pPr eaLnBrk="1" hangingPunct="1">
              <a:lnSpc>
                <a:spcPct val="130000"/>
              </a:lnSpc>
              <a:buFont typeface="Arial" pitchFamily="34" charset="0"/>
              <a:buNone/>
              <a:defRPr/>
            </a:pPr>
            <a:r>
              <a:rPr lang="zh-CN" altLang="en-US" dirty="0">
                <a:solidFill>
                  <a:srgbClr val="FF0000"/>
                </a:solidFill>
                <a:latin typeface="黑体" pitchFamily="2" charset="-122"/>
                <a:cs typeface="+mn-cs"/>
              </a:rPr>
              <a:t>名言锦集</a:t>
            </a:r>
          </a:p>
        </p:txBody>
      </p:sp>
      <p:sp>
        <p:nvSpPr>
          <p:cNvPr id="33795" name="Text Box 3"/>
          <p:cNvSpPr txBox="1">
            <a:spLocks noChangeArrowheads="1"/>
          </p:cNvSpPr>
          <p:nvPr/>
        </p:nvSpPr>
        <p:spPr bwMode="auto">
          <a:xfrm>
            <a:off x="942976" y="1468967"/>
            <a:ext cx="7478713"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dirty="0">
                <a:latin typeface="黑体" pitchFamily="49" charset="-122"/>
                <a:ea typeface="黑体" pitchFamily="49" charset="-122"/>
              </a:rPr>
              <a:t>鸟欲高飞先振翅，人求上进先读书。</a:t>
            </a:r>
            <a:r>
              <a:rPr lang="en-US" altLang="zh-CN" sz="2500" b="1" dirty="0">
                <a:latin typeface="黑体" pitchFamily="49" charset="-122"/>
                <a:ea typeface="黑体" pitchFamily="49" charset="-122"/>
              </a:rPr>
              <a:t>——</a:t>
            </a:r>
            <a:r>
              <a:rPr lang="zh-CN" altLang="en-US" sz="2500" b="1" dirty="0">
                <a:latin typeface="黑体" pitchFamily="49" charset="-122"/>
                <a:ea typeface="黑体" pitchFamily="49" charset="-122"/>
              </a:rPr>
              <a:t>李苦禅 </a:t>
            </a:r>
          </a:p>
        </p:txBody>
      </p:sp>
      <p:sp>
        <p:nvSpPr>
          <p:cNvPr id="33796" name="Text Box 4"/>
          <p:cNvSpPr txBox="1">
            <a:spLocks noChangeArrowheads="1"/>
          </p:cNvSpPr>
          <p:nvPr/>
        </p:nvSpPr>
        <p:spPr bwMode="auto">
          <a:xfrm>
            <a:off x="942975" y="2256367"/>
            <a:ext cx="7048500"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立志宜思真品格，读书须尽苦功夫。</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阮元 </a:t>
            </a:r>
          </a:p>
        </p:txBody>
      </p:sp>
      <p:sp>
        <p:nvSpPr>
          <p:cNvPr id="33797" name="Text Box 5"/>
          <p:cNvSpPr txBox="1">
            <a:spLocks noChangeArrowheads="1"/>
          </p:cNvSpPr>
          <p:nvPr/>
        </p:nvSpPr>
        <p:spPr bwMode="auto">
          <a:xfrm>
            <a:off x="942976" y="3048000"/>
            <a:ext cx="8010525"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勿以恶小而为之，勿以善小而不为。</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陈寿</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三国志</a:t>
            </a:r>
            <a:r>
              <a:rPr lang="en-US" altLang="zh-CN" sz="2500" b="1">
                <a:latin typeface="黑体" pitchFamily="49" charset="-122"/>
                <a:ea typeface="黑体" pitchFamily="49" charset="-122"/>
              </a:rPr>
              <a:t>》</a:t>
            </a:r>
          </a:p>
        </p:txBody>
      </p:sp>
      <p:sp>
        <p:nvSpPr>
          <p:cNvPr id="33798" name="Text Box 6"/>
          <p:cNvSpPr txBox="1">
            <a:spLocks noChangeArrowheads="1"/>
          </p:cNvSpPr>
          <p:nvPr/>
        </p:nvSpPr>
        <p:spPr bwMode="auto">
          <a:xfrm>
            <a:off x="942976" y="3793068"/>
            <a:ext cx="8010525"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熟读唐诗三百首，不会作诗也会吟。</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孙洙</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唐诗三百首序</a:t>
            </a:r>
            <a:r>
              <a:rPr lang="en-US" altLang="zh-CN" sz="2500" b="1">
                <a:latin typeface="黑体" pitchFamily="49" charset="-122"/>
                <a:ea typeface="黑体" pitchFamily="49" charset="-122"/>
              </a:rPr>
              <a:t>》</a:t>
            </a:r>
          </a:p>
        </p:txBody>
      </p:sp>
      <p:sp>
        <p:nvSpPr>
          <p:cNvPr id="33799" name="Text Box 7"/>
          <p:cNvSpPr txBox="1">
            <a:spLocks noChangeArrowheads="1"/>
          </p:cNvSpPr>
          <p:nvPr/>
        </p:nvSpPr>
        <p:spPr bwMode="auto">
          <a:xfrm>
            <a:off x="942975" y="5065184"/>
            <a:ext cx="72786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书到用时方恨少，事非经过不知难。</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陆游</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checkerboard(across)">
                                      <p:cBhvr>
                                        <p:cTn id="7" dur="500"/>
                                        <p:tgtEl>
                                          <p:spTgt spid="337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3795"/>
                                        </p:tgtEl>
                                        <p:attrNameLst>
                                          <p:attrName>style.visibility</p:attrName>
                                        </p:attrNameLst>
                                      </p:cBhvr>
                                      <p:to>
                                        <p:strVal val="visible"/>
                                      </p:to>
                                    </p:set>
                                    <p:animEffect transition="in" filter="wipe(left)">
                                      <p:cBhvr>
                                        <p:cTn id="12" dur="1000"/>
                                        <p:tgtEl>
                                          <p:spTgt spid="3379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3796"/>
                                        </p:tgtEl>
                                        <p:attrNameLst>
                                          <p:attrName>style.visibility</p:attrName>
                                        </p:attrNameLst>
                                      </p:cBhvr>
                                      <p:to>
                                        <p:strVal val="visible"/>
                                      </p:to>
                                    </p:set>
                                    <p:animEffect transition="in" filter="wipe(left)">
                                      <p:cBhvr>
                                        <p:cTn id="17" dur="1000"/>
                                        <p:tgtEl>
                                          <p:spTgt spid="3379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3797"/>
                                        </p:tgtEl>
                                        <p:attrNameLst>
                                          <p:attrName>style.visibility</p:attrName>
                                        </p:attrNameLst>
                                      </p:cBhvr>
                                      <p:to>
                                        <p:strVal val="visible"/>
                                      </p:to>
                                    </p:set>
                                    <p:animEffect transition="in" filter="wipe(left)">
                                      <p:cBhvr>
                                        <p:cTn id="22" dur="1000"/>
                                        <p:tgtEl>
                                          <p:spTgt spid="3379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3798"/>
                                        </p:tgtEl>
                                        <p:attrNameLst>
                                          <p:attrName>style.visibility</p:attrName>
                                        </p:attrNameLst>
                                      </p:cBhvr>
                                      <p:to>
                                        <p:strVal val="visible"/>
                                      </p:to>
                                    </p:set>
                                    <p:animEffect transition="in" filter="wipe(left)">
                                      <p:cBhvr>
                                        <p:cTn id="27" dur="1000"/>
                                        <p:tgtEl>
                                          <p:spTgt spid="3379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3799"/>
                                        </p:tgtEl>
                                        <p:attrNameLst>
                                          <p:attrName>style.visibility</p:attrName>
                                        </p:attrNameLst>
                                      </p:cBhvr>
                                      <p:to>
                                        <p:strVal val="visible"/>
                                      </p:to>
                                    </p:set>
                                    <p:animEffect transition="in" filter="wipe(left)">
                                      <p:cBhvr>
                                        <p:cTn id="32" dur="1000"/>
                                        <p:tgtEl>
                                          <p:spTgt spid="337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utoUpdateAnimBg="0"/>
      <p:bldP spid="33796" grpId="0" autoUpdateAnimBg="0"/>
      <p:bldP spid="33797" grpId="0" autoUpdateAnimBg="0"/>
      <p:bldP spid="33798" grpId="0" autoUpdateAnimBg="0"/>
      <p:bldP spid="33799"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855663" y="833967"/>
            <a:ext cx="7321550"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问渠那得清如许，为有源头活水来。</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朱熹 </a:t>
            </a:r>
          </a:p>
        </p:txBody>
      </p:sp>
      <p:sp>
        <p:nvSpPr>
          <p:cNvPr id="3" name="Text Box 9"/>
          <p:cNvSpPr txBox="1">
            <a:spLocks noChangeArrowheads="1"/>
          </p:cNvSpPr>
          <p:nvPr/>
        </p:nvSpPr>
        <p:spPr bwMode="auto">
          <a:xfrm>
            <a:off x="855664" y="1697567"/>
            <a:ext cx="6581775"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旧书不厌百回读，熟读精思子自知。</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苏轼</a:t>
            </a:r>
          </a:p>
        </p:txBody>
      </p:sp>
      <p:sp>
        <p:nvSpPr>
          <p:cNvPr id="4" name="Text Box 10"/>
          <p:cNvSpPr txBox="1">
            <a:spLocks noChangeArrowheads="1"/>
          </p:cNvSpPr>
          <p:nvPr/>
        </p:nvSpPr>
        <p:spPr bwMode="auto">
          <a:xfrm>
            <a:off x="855664" y="2489200"/>
            <a:ext cx="7119937"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书痴者文必工，艺痴者技必良。</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蒲松龄 </a:t>
            </a:r>
          </a:p>
        </p:txBody>
      </p:sp>
      <p:sp>
        <p:nvSpPr>
          <p:cNvPr id="5" name="Text Box 11"/>
          <p:cNvSpPr txBox="1">
            <a:spLocks noChangeArrowheads="1"/>
          </p:cNvSpPr>
          <p:nvPr/>
        </p:nvSpPr>
        <p:spPr bwMode="auto">
          <a:xfrm>
            <a:off x="855663" y="3352800"/>
            <a:ext cx="5238750"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千里之行，始于足下。</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老子 </a:t>
            </a:r>
          </a:p>
        </p:txBody>
      </p:sp>
      <p:sp>
        <p:nvSpPr>
          <p:cNvPr id="6" name="Text Box 12"/>
          <p:cNvSpPr txBox="1">
            <a:spLocks noChangeArrowheads="1"/>
          </p:cNvSpPr>
          <p:nvPr/>
        </p:nvSpPr>
        <p:spPr bwMode="auto">
          <a:xfrm>
            <a:off x="855663" y="4146551"/>
            <a:ext cx="6985000"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a:latin typeface="黑体" pitchFamily="49" charset="-122"/>
                <a:ea typeface="黑体" pitchFamily="49" charset="-122"/>
              </a:rPr>
              <a:t>路漫漫其修道远，吾将上下而求索。</a:t>
            </a:r>
            <a:r>
              <a:rPr lang="en-US" altLang="zh-CN" sz="2500" b="1">
                <a:latin typeface="黑体" pitchFamily="49" charset="-122"/>
                <a:ea typeface="黑体" pitchFamily="49" charset="-122"/>
              </a:rPr>
              <a:t>——</a:t>
            </a:r>
            <a:r>
              <a:rPr lang="zh-CN" altLang="en-US" sz="2500" b="1">
                <a:latin typeface="黑体" pitchFamily="49" charset="-122"/>
                <a:ea typeface="黑体" pitchFamily="49" charset="-122"/>
              </a:rPr>
              <a:t>屈原 </a:t>
            </a:r>
          </a:p>
        </p:txBody>
      </p:sp>
      <p:sp>
        <p:nvSpPr>
          <p:cNvPr id="7" name="Text Box 13"/>
          <p:cNvSpPr txBox="1">
            <a:spLocks noChangeArrowheads="1"/>
          </p:cNvSpPr>
          <p:nvPr/>
        </p:nvSpPr>
        <p:spPr bwMode="auto">
          <a:xfrm>
            <a:off x="855663" y="4866217"/>
            <a:ext cx="7931150" cy="102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dirty="0">
                <a:latin typeface="黑体" pitchFamily="49" charset="-122"/>
                <a:ea typeface="黑体" pitchFamily="49" charset="-122"/>
              </a:rPr>
              <a:t>人的影响短暂而微弱，书的影响则广泛而深远</a:t>
            </a:r>
            <a:r>
              <a:rPr lang="zh-CN" altLang="en-US" sz="2500" b="1" dirty="0" smtClean="0">
                <a:latin typeface="黑体" pitchFamily="49" charset="-122"/>
                <a:ea typeface="黑体" pitchFamily="49" charset="-122"/>
              </a:rPr>
              <a:t>。</a:t>
            </a:r>
            <a:r>
              <a:rPr lang="en-US" altLang="zh-CN" sz="2500" b="1" dirty="0" smtClean="0">
                <a:latin typeface="黑体" pitchFamily="49" charset="-122"/>
                <a:ea typeface="黑体" pitchFamily="49" charset="-122"/>
              </a:rPr>
              <a:t>——</a:t>
            </a:r>
            <a:r>
              <a:rPr lang="zh-CN" altLang="en-US" sz="2500" b="1" dirty="0">
                <a:latin typeface="黑体" pitchFamily="49" charset="-122"/>
                <a:ea typeface="黑体" pitchFamily="49" charset="-122"/>
              </a:rPr>
              <a:t>普希金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10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10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1000"/>
                                        <p:tgtEl>
                                          <p:spTgt spid="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1000"/>
                                        <p:tgtEl>
                                          <p:spTgt spid="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autoUpdateAnimBg="0"/>
      <p:bldP spid="4" grpId="0" autoUpdateAnimBg="0"/>
      <p:bldP spid="5" grpId="0" autoUpdateAnimBg="0"/>
      <p:bldP spid="6" grpId="0" autoUpdateAnimBg="0"/>
      <p:bldP spid="7"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5602" name="图片 3" descr="6.4.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413000" y="1043519"/>
            <a:ext cx="4229100" cy="5109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122" name="组合 3"/>
          <p:cNvGrpSpPr>
            <a:grpSpLocks/>
          </p:cNvGrpSpPr>
          <p:nvPr/>
        </p:nvGrpSpPr>
        <p:grpSpPr bwMode="auto">
          <a:xfrm>
            <a:off x="184151" y="351368"/>
            <a:ext cx="2062163" cy="726017"/>
            <a:chOff x="1438698" y="982657"/>
            <a:chExt cx="2498303" cy="616461"/>
          </a:xfrm>
        </p:grpSpPr>
        <p:pic>
          <p:nvPicPr>
            <p:cNvPr id="5124" name="图片 1"/>
            <p:cNvPicPr>
              <a:picLocks noChangeAspect="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文本框 2"/>
            <p:cNvSpPr txBox="1">
              <a:spLocks noChangeArrowheads="1"/>
            </p:cNvSpPr>
            <p:nvPr/>
          </p:nvSpPr>
          <p:spPr bwMode="auto">
            <a:xfrm>
              <a:off x="1438698" y="982657"/>
              <a:ext cx="2076874" cy="4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rgbClr val="0070C0"/>
                  </a:solidFill>
                  <a:latin typeface="黑体" pitchFamily="49" charset="-122"/>
                  <a:ea typeface="黑体" pitchFamily="49" charset="-122"/>
                </a:rPr>
                <a:t>目标导航</a:t>
              </a:r>
            </a:p>
          </p:txBody>
        </p:sp>
      </p:grpSp>
      <p:sp>
        <p:nvSpPr>
          <p:cNvPr id="2" name="矩形 1"/>
          <p:cNvSpPr>
            <a:spLocks noChangeArrowheads="1"/>
          </p:cNvSpPr>
          <p:nvPr/>
        </p:nvSpPr>
        <p:spPr bwMode="auto">
          <a:xfrm>
            <a:off x="523876" y="1648884"/>
            <a:ext cx="8315325"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0000"/>
              </a:lnSpc>
              <a:spcBef>
                <a:spcPts val="1800"/>
              </a:spcBef>
            </a:pPr>
            <a:r>
              <a:rPr lang="en-US" altLang="zh-CN" sz="2500" b="1" dirty="0">
                <a:latin typeface="楷体_GB2312" pitchFamily="49" charset="-122"/>
                <a:ea typeface="楷体_GB2312" pitchFamily="49" charset="-122"/>
              </a:rPr>
              <a:t>1.</a:t>
            </a:r>
            <a:r>
              <a:rPr lang="zh-CN" altLang="en-US" sz="2500" b="1" dirty="0">
                <a:latin typeface="楷体_GB2312" pitchFamily="49" charset="-122"/>
                <a:ea typeface="楷体_GB2312" pitchFamily="49" charset="-122"/>
              </a:rPr>
              <a:t>通过讲述典故故事、说读书名言、好书推荐等活动，增强表达、倾听和与他人交往沟通的能力。</a:t>
            </a:r>
            <a:endParaRPr lang="en-US" altLang="zh-CN" sz="2500" b="1" dirty="0">
              <a:latin typeface="楷体_GB2312" pitchFamily="49" charset="-122"/>
              <a:ea typeface="楷体_GB2312" pitchFamily="49" charset="-122"/>
            </a:endParaRPr>
          </a:p>
          <a:p>
            <a:pPr eaLnBrk="1" hangingPunct="1">
              <a:lnSpc>
                <a:spcPct val="120000"/>
              </a:lnSpc>
              <a:spcBef>
                <a:spcPts val="1800"/>
              </a:spcBef>
            </a:pPr>
            <a:r>
              <a:rPr lang="en-US" altLang="zh-CN" sz="2500" b="1" dirty="0">
                <a:latin typeface="楷体_GB2312" pitchFamily="49" charset="-122"/>
                <a:ea typeface="楷体_GB2312" pitchFamily="49" charset="-122"/>
              </a:rPr>
              <a:t>2.</a:t>
            </a:r>
            <a:r>
              <a:rPr lang="zh-CN" altLang="en-US" sz="2500" b="1" dirty="0">
                <a:latin typeface="楷体_GB2312" pitchFamily="49" charset="-122"/>
                <a:ea typeface="楷体_GB2312" pitchFamily="49" charset="-122"/>
              </a:rPr>
              <a:t>根据实际的情况，选择一个角度进行评价。</a:t>
            </a:r>
          </a:p>
          <a:p>
            <a:pPr eaLnBrk="1" hangingPunct="1">
              <a:lnSpc>
                <a:spcPct val="120000"/>
              </a:lnSpc>
              <a:spcBef>
                <a:spcPts val="1800"/>
              </a:spcBef>
            </a:pPr>
            <a:r>
              <a:rPr lang="en-US" altLang="zh-CN" sz="2500" b="1" dirty="0">
                <a:latin typeface="楷体_GB2312" pitchFamily="49" charset="-122"/>
                <a:ea typeface="楷体_GB2312" pitchFamily="49" charset="-122"/>
              </a:rPr>
              <a:t>3.</a:t>
            </a:r>
            <a:r>
              <a:rPr lang="zh-CN" altLang="en-US" sz="2500" b="1" dirty="0">
                <a:latin typeface="楷体_GB2312" pitchFamily="49" charset="-122"/>
                <a:ea typeface="楷体_GB2312" pitchFamily="49" charset="-122"/>
              </a:rPr>
              <a:t>学会就主题进行交际，并能悉心倾听。对别人的交际过程进行恰当的评议，培养多读好书的良好习惯。</a:t>
            </a:r>
            <a:endParaRPr lang="zh-CN" altLang="en-US" sz="2500" b="1" dirty="0">
              <a:solidFill>
                <a:srgbClr val="FF0000"/>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146" name="组合 3"/>
          <p:cNvGrpSpPr>
            <a:grpSpLocks/>
          </p:cNvGrpSpPr>
          <p:nvPr/>
        </p:nvGrpSpPr>
        <p:grpSpPr bwMode="auto">
          <a:xfrm>
            <a:off x="184151" y="351368"/>
            <a:ext cx="2062163" cy="726017"/>
            <a:chOff x="1438698" y="982657"/>
            <a:chExt cx="2498303" cy="616461"/>
          </a:xfrm>
        </p:grpSpPr>
        <p:pic>
          <p:nvPicPr>
            <p:cNvPr id="6149" name="图片 1"/>
            <p:cNvPicPr>
              <a:picLocks noChangeAspect="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文本框 2"/>
            <p:cNvSpPr txBox="1">
              <a:spLocks noChangeArrowheads="1"/>
            </p:cNvSpPr>
            <p:nvPr/>
          </p:nvSpPr>
          <p:spPr bwMode="auto">
            <a:xfrm>
              <a:off x="1438698" y="982657"/>
              <a:ext cx="2076874" cy="4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rgbClr val="0070C0"/>
                  </a:solidFill>
                  <a:latin typeface="黑体" pitchFamily="49" charset="-122"/>
                  <a:ea typeface="黑体" pitchFamily="49" charset="-122"/>
                </a:rPr>
                <a:t>重点解读</a:t>
              </a:r>
            </a:p>
          </p:txBody>
        </p:sp>
      </p:grpSp>
      <p:pic>
        <p:nvPicPr>
          <p:cNvPr id="6147" name="Picture 2" descr="http://p3.so.qhimg.com/t010a9855c620a631f3.gif"/>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6851651" y="4449233"/>
            <a:ext cx="2246313" cy="2355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a:spLocks noChangeArrowheads="1"/>
          </p:cNvSpPr>
          <p:nvPr/>
        </p:nvSpPr>
        <p:spPr bwMode="auto">
          <a:xfrm>
            <a:off x="390525" y="1538818"/>
            <a:ext cx="8515350" cy="2593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spcBef>
                <a:spcPts val="600"/>
              </a:spcBef>
            </a:pPr>
            <a:r>
              <a:rPr lang="en-US" altLang="zh-CN" sz="2500" b="1" dirty="0">
                <a:latin typeface="楷体_GB2312" pitchFamily="49" charset="-122"/>
                <a:ea typeface="楷体_GB2312" pitchFamily="49" charset="-122"/>
              </a:rPr>
              <a:t>    </a:t>
            </a:r>
            <a:r>
              <a:rPr lang="en-US" altLang="zh-CN" sz="2500" b="1" dirty="0">
                <a:solidFill>
                  <a:srgbClr val="FF0000"/>
                </a:solidFill>
                <a:latin typeface="楷体_GB2312" pitchFamily="49" charset="-122"/>
                <a:ea typeface="楷体_GB2312" pitchFamily="49" charset="-122"/>
              </a:rPr>
              <a:t>1.</a:t>
            </a:r>
            <a:r>
              <a:rPr lang="zh-CN" altLang="en-US" sz="2500" b="1" dirty="0">
                <a:solidFill>
                  <a:srgbClr val="FF0000"/>
                </a:solidFill>
                <a:latin typeface="楷体_GB2312" pitchFamily="49" charset="-122"/>
                <a:ea typeface="楷体_GB2312" pitchFamily="49" charset="-122"/>
              </a:rPr>
              <a:t>填写调查问卷</a:t>
            </a:r>
            <a:r>
              <a:rPr lang="en-US" altLang="zh-CN" sz="2500" b="1" dirty="0">
                <a:solidFill>
                  <a:srgbClr val="FF0000"/>
                </a:solidFill>
                <a:latin typeface="楷体_GB2312" pitchFamily="49" charset="-122"/>
                <a:ea typeface="楷体_GB2312" pitchFamily="49" charset="-122"/>
              </a:rPr>
              <a:t>    </a:t>
            </a:r>
            <a:r>
              <a:rPr lang="zh-CN" altLang="en-US" sz="2500" b="1" dirty="0">
                <a:latin typeface="楷体_GB2312" pitchFamily="49" charset="-122"/>
                <a:ea typeface="楷体_GB2312" pitchFamily="49" charset="-122"/>
              </a:rPr>
              <a:t>请根据自己的实际情况，填写课本</a:t>
            </a:r>
            <a:r>
              <a:rPr lang="en-US" altLang="zh-CN" sz="2500" b="1" dirty="0">
                <a:latin typeface="楷体_GB2312" pitchFamily="49" charset="-122"/>
                <a:ea typeface="楷体_GB2312" pitchFamily="49" charset="-122"/>
              </a:rPr>
              <a:t>P90“</a:t>
            </a:r>
            <a:r>
              <a:rPr lang="zh-CN" altLang="en-US" sz="2500" b="1" dirty="0">
                <a:latin typeface="楷体_GB2312" pitchFamily="49" charset="-122"/>
                <a:ea typeface="楷体_GB2312" pitchFamily="49" charset="-122"/>
              </a:rPr>
              <a:t>资料二”中的调查问卷。这份问卷，旨在帮助同学们了解自己的阅读情况，为改进同学们的阅读现状提供参考，请根据实际情况准确作答。只有数据准确，才能发现自己在课外阅读中存在的问题，从而有针对性地加以改正。</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图片 2"/>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59514" y="2645834"/>
            <a:ext cx="2720975" cy="3765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a:spLocks noChangeArrowheads="1"/>
          </p:cNvSpPr>
          <p:nvPr/>
        </p:nvSpPr>
        <p:spPr bwMode="auto">
          <a:xfrm>
            <a:off x="411164" y="1737784"/>
            <a:ext cx="8428037"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30000"/>
              </a:lnSpc>
              <a:spcBef>
                <a:spcPts val="600"/>
              </a:spcBef>
            </a:pPr>
            <a:r>
              <a:rPr lang="en-US" altLang="zh-CN" sz="2500" b="1" dirty="0">
                <a:solidFill>
                  <a:srgbClr val="FF0000"/>
                </a:solidFill>
                <a:latin typeface="楷体_GB2312" pitchFamily="49" charset="-122"/>
                <a:ea typeface="楷体_GB2312" pitchFamily="49" charset="-122"/>
              </a:rPr>
              <a:t>    2.</a:t>
            </a:r>
            <a:r>
              <a:rPr lang="zh-CN" altLang="en-US" sz="2500" b="1" dirty="0">
                <a:solidFill>
                  <a:srgbClr val="FF0000"/>
                </a:solidFill>
                <a:latin typeface="楷体_GB2312" pitchFamily="49" charset="-122"/>
                <a:ea typeface="楷体_GB2312" pitchFamily="49" charset="-122"/>
              </a:rPr>
              <a:t>同学之间找差距</a:t>
            </a:r>
            <a:r>
              <a:rPr lang="en-US" altLang="zh-CN" sz="2500" b="1" dirty="0">
                <a:solidFill>
                  <a:srgbClr val="FF0000"/>
                </a:solidFill>
                <a:latin typeface="楷体_GB2312" pitchFamily="49" charset="-122"/>
                <a:ea typeface="楷体_GB2312" pitchFamily="49" charset="-122"/>
              </a:rPr>
              <a:t>    </a:t>
            </a:r>
            <a:r>
              <a:rPr lang="zh-CN" altLang="en-US" sz="2500" b="1" dirty="0">
                <a:latin typeface="楷体_GB2312" pitchFamily="49" charset="-122"/>
                <a:ea typeface="楷体_GB2312" pitchFamily="49" charset="-122"/>
              </a:rPr>
              <a:t>大致程序如下：（</a:t>
            </a:r>
            <a:r>
              <a:rPr lang="en-US" altLang="zh-CN" sz="2500" b="1" dirty="0">
                <a:latin typeface="楷体_GB2312" pitchFamily="49" charset="-122"/>
                <a:ea typeface="楷体_GB2312" pitchFamily="49" charset="-122"/>
              </a:rPr>
              <a:t>1</a:t>
            </a:r>
            <a:r>
              <a:rPr lang="zh-CN" altLang="en-US" sz="2500" b="1" dirty="0">
                <a:latin typeface="楷体_GB2312" pitchFamily="49" charset="-122"/>
                <a:ea typeface="楷体_GB2312" pitchFamily="49" charset="-122"/>
              </a:rPr>
              <a:t>）小组内分享个人问卷结果，对照同学的情况，并参照课本</a:t>
            </a:r>
            <a:r>
              <a:rPr lang="en-US" altLang="zh-CN" sz="2500" b="1" dirty="0">
                <a:latin typeface="楷体_GB2312" pitchFamily="49" charset="-122"/>
                <a:ea typeface="楷体_GB2312" pitchFamily="49" charset="-122"/>
              </a:rPr>
              <a:t>P89“</a:t>
            </a:r>
            <a:r>
              <a:rPr lang="zh-CN" altLang="en-US" sz="2500" b="1" dirty="0">
                <a:latin typeface="楷体_GB2312" pitchFamily="49" charset="-122"/>
                <a:ea typeface="楷体_GB2312" pitchFamily="49" charset="-122"/>
              </a:rPr>
              <a:t>资料一”中的数据，寻找差距；（</a:t>
            </a:r>
            <a:r>
              <a:rPr lang="en-US" altLang="zh-CN" sz="2500" b="1" dirty="0">
                <a:latin typeface="楷体_GB2312" pitchFamily="49" charset="-122"/>
                <a:ea typeface="楷体_GB2312" pitchFamily="49" charset="-122"/>
              </a:rPr>
              <a:t>2</a:t>
            </a:r>
            <a:r>
              <a:rPr lang="zh-CN" altLang="en-US" sz="2500" b="1" dirty="0">
                <a:latin typeface="楷体_GB2312" pitchFamily="49" charset="-122"/>
                <a:ea typeface="楷体_GB2312" pitchFamily="49" charset="-122"/>
              </a:rPr>
              <a:t>）小组展开讨论，找出大家课外阅读中存在的共性问题，分析原因，开出“药方”。</a:t>
            </a:r>
            <a:endParaRPr lang="zh-CN" altLang="en-US" sz="2500" b="1" dirty="0">
              <a:solidFill>
                <a:srgbClr val="FF0000"/>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1" name="Rectangle 3"/>
          <p:cNvSpPr>
            <a:spLocks noChangeArrowheads="1"/>
          </p:cNvSpPr>
          <p:nvPr/>
        </p:nvSpPr>
        <p:spPr bwMode="auto">
          <a:xfrm>
            <a:off x="1209675" y="1295400"/>
            <a:ext cx="775493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2400" b="1">
                <a:latin typeface="黑体" pitchFamily="49" charset="-122"/>
                <a:ea typeface="黑体" pitchFamily="49" charset="-122"/>
              </a:rPr>
              <a:t>你知道它们与谁有关吗？</a:t>
            </a:r>
          </a:p>
          <a:p>
            <a:pPr eaLnBrk="1" hangingPunct="1">
              <a:lnSpc>
                <a:spcPct val="150000"/>
              </a:lnSpc>
            </a:pPr>
            <a:r>
              <a:rPr lang="zh-CN" altLang="en-US" sz="2400" b="1">
                <a:latin typeface="黑体" pitchFamily="49" charset="-122"/>
                <a:ea typeface="黑体" pitchFamily="49" charset="-122"/>
              </a:rPr>
              <a:t>头悬梁、锥刺股 </a:t>
            </a:r>
            <a:r>
              <a:rPr lang="en-US" altLang="zh-CN" sz="2400" b="1">
                <a:latin typeface="黑体" pitchFamily="49" charset="-122"/>
                <a:ea typeface="黑体" pitchFamily="49" charset="-122"/>
              </a:rPr>
              <a:t>—————</a:t>
            </a:r>
            <a:r>
              <a:rPr lang="zh-CN" altLang="en-US" sz="2400" b="1">
                <a:latin typeface="黑体" pitchFamily="49" charset="-122"/>
                <a:ea typeface="黑体" pitchFamily="49" charset="-122"/>
              </a:rPr>
              <a:t>（             ）</a:t>
            </a:r>
          </a:p>
          <a:p>
            <a:pPr eaLnBrk="1" hangingPunct="1">
              <a:lnSpc>
                <a:spcPct val="150000"/>
              </a:lnSpc>
            </a:pPr>
            <a:r>
              <a:rPr lang="zh-CN" altLang="en-US" sz="2400" b="1">
                <a:latin typeface="黑体" pitchFamily="49" charset="-122"/>
                <a:ea typeface="黑体" pitchFamily="49" charset="-122"/>
              </a:rPr>
              <a:t>囊萤映雪</a:t>
            </a:r>
            <a:r>
              <a:rPr lang="en-US" altLang="zh-CN" sz="2400" b="1">
                <a:latin typeface="黑体" pitchFamily="49" charset="-122"/>
                <a:ea typeface="黑体" pitchFamily="49" charset="-122"/>
              </a:rPr>
              <a:t>————————</a:t>
            </a:r>
            <a:r>
              <a:rPr lang="zh-CN" altLang="en-US" sz="2400" b="1">
                <a:latin typeface="黑体" pitchFamily="49" charset="-122"/>
                <a:ea typeface="黑体" pitchFamily="49" charset="-122"/>
              </a:rPr>
              <a:t>（              ）</a:t>
            </a:r>
          </a:p>
          <a:p>
            <a:pPr eaLnBrk="1" hangingPunct="1">
              <a:lnSpc>
                <a:spcPct val="150000"/>
              </a:lnSpc>
            </a:pPr>
            <a:r>
              <a:rPr lang="zh-CN" altLang="en-US" sz="2400" b="1">
                <a:latin typeface="黑体" pitchFamily="49" charset="-122"/>
                <a:ea typeface="黑体" pitchFamily="49" charset="-122"/>
              </a:rPr>
              <a:t>凿壁偷光</a:t>
            </a:r>
            <a:r>
              <a:rPr lang="en-US" altLang="zh-CN" sz="2400" b="1">
                <a:latin typeface="黑体" pitchFamily="49" charset="-122"/>
                <a:ea typeface="黑体" pitchFamily="49" charset="-122"/>
              </a:rPr>
              <a:t>————————</a:t>
            </a:r>
            <a:r>
              <a:rPr lang="zh-CN" altLang="en-US" sz="2400" b="1">
                <a:latin typeface="黑体" pitchFamily="49" charset="-122"/>
                <a:ea typeface="黑体" pitchFamily="49" charset="-122"/>
              </a:rPr>
              <a:t>（           ）</a:t>
            </a:r>
          </a:p>
          <a:p>
            <a:pPr eaLnBrk="1" hangingPunct="1">
              <a:lnSpc>
                <a:spcPct val="150000"/>
              </a:lnSpc>
            </a:pPr>
            <a:r>
              <a:rPr lang="zh-CN" altLang="en-US" sz="2400" b="1">
                <a:latin typeface="黑体" pitchFamily="49" charset="-122"/>
                <a:ea typeface="黑体" pitchFamily="49" charset="-122"/>
              </a:rPr>
              <a:t>韦编三绝</a:t>
            </a:r>
            <a:r>
              <a:rPr lang="en-US" altLang="zh-CN" sz="2400" b="1">
                <a:latin typeface="黑体" pitchFamily="49" charset="-122"/>
                <a:ea typeface="黑体" pitchFamily="49" charset="-122"/>
              </a:rPr>
              <a:t>————————</a:t>
            </a:r>
            <a:r>
              <a:rPr lang="zh-CN" altLang="en-US" sz="2400" b="1">
                <a:latin typeface="黑体" pitchFamily="49" charset="-122"/>
                <a:ea typeface="黑体" pitchFamily="49" charset="-122"/>
              </a:rPr>
              <a:t>（           ）</a:t>
            </a:r>
          </a:p>
          <a:p>
            <a:pPr eaLnBrk="1" hangingPunct="1">
              <a:lnSpc>
                <a:spcPct val="150000"/>
              </a:lnSpc>
            </a:pPr>
            <a:r>
              <a:rPr lang="zh-CN" altLang="en-US" sz="2400" b="1">
                <a:latin typeface="黑体" pitchFamily="49" charset="-122"/>
                <a:ea typeface="黑体" pitchFamily="49" charset="-122"/>
              </a:rPr>
              <a:t>程门立雪</a:t>
            </a:r>
            <a:r>
              <a:rPr lang="en-US" altLang="zh-CN" sz="2400" b="1">
                <a:latin typeface="黑体" pitchFamily="49" charset="-122"/>
                <a:ea typeface="黑体" pitchFamily="49" charset="-122"/>
              </a:rPr>
              <a:t>————————</a:t>
            </a:r>
            <a:r>
              <a:rPr lang="zh-CN" altLang="en-US" sz="2400" b="1">
                <a:latin typeface="黑体" pitchFamily="49" charset="-122"/>
                <a:ea typeface="黑体" pitchFamily="49" charset="-122"/>
              </a:rPr>
              <a:t>（           ）</a:t>
            </a:r>
          </a:p>
        </p:txBody>
      </p:sp>
      <p:sp>
        <p:nvSpPr>
          <p:cNvPr id="22532" name="Text Box 4"/>
          <p:cNvSpPr txBox="1">
            <a:spLocks noChangeArrowheads="1"/>
          </p:cNvSpPr>
          <p:nvPr/>
        </p:nvSpPr>
        <p:spPr bwMode="auto">
          <a:xfrm>
            <a:off x="5556251" y="2082800"/>
            <a:ext cx="2379663"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400" b="1">
                <a:solidFill>
                  <a:srgbClr val="0000FF"/>
                </a:solidFill>
                <a:latin typeface="黑体" pitchFamily="49" charset="-122"/>
                <a:ea typeface="黑体" pitchFamily="49" charset="-122"/>
                <a:sym typeface="宋体" pitchFamily="2" charset="-122"/>
              </a:rPr>
              <a:t>孙敬、苏秦</a:t>
            </a:r>
          </a:p>
        </p:txBody>
      </p:sp>
      <p:sp>
        <p:nvSpPr>
          <p:cNvPr id="22533" name="Text Box 5"/>
          <p:cNvSpPr txBox="1">
            <a:spLocks noChangeArrowheads="1"/>
          </p:cNvSpPr>
          <p:nvPr/>
        </p:nvSpPr>
        <p:spPr bwMode="auto">
          <a:xfrm>
            <a:off x="5556251" y="2802467"/>
            <a:ext cx="1971675"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400" b="1">
                <a:solidFill>
                  <a:srgbClr val="0000FF"/>
                </a:solidFill>
                <a:latin typeface="黑体" pitchFamily="49" charset="-122"/>
                <a:ea typeface="黑体" pitchFamily="49" charset="-122"/>
                <a:sym typeface="宋体" pitchFamily="2" charset="-122"/>
              </a:rPr>
              <a:t>车胤、</a:t>
            </a:r>
            <a:r>
              <a:rPr lang="zh-CN" altLang="en-US" sz="2400" b="1">
                <a:solidFill>
                  <a:srgbClr val="0000FF"/>
                </a:solidFill>
                <a:latin typeface="黑体" pitchFamily="49" charset="-122"/>
                <a:ea typeface="黑体" pitchFamily="49" charset="-122"/>
                <a:sym typeface="微软雅黑" pitchFamily="34" charset="-122"/>
              </a:rPr>
              <a:t>孙康</a:t>
            </a:r>
          </a:p>
        </p:txBody>
      </p:sp>
      <p:sp>
        <p:nvSpPr>
          <p:cNvPr id="22534" name="Text Box 6"/>
          <p:cNvSpPr txBox="1">
            <a:spLocks noChangeArrowheads="1"/>
          </p:cNvSpPr>
          <p:nvPr/>
        </p:nvSpPr>
        <p:spPr bwMode="auto">
          <a:xfrm>
            <a:off x="5773739" y="3507318"/>
            <a:ext cx="865187"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400" b="1">
                <a:solidFill>
                  <a:srgbClr val="0000FF"/>
                </a:solidFill>
                <a:latin typeface="黑体" pitchFamily="49" charset="-122"/>
                <a:ea typeface="黑体" pitchFamily="49" charset="-122"/>
                <a:sym typeface="宋体" pitchFamily="2" charset="-122"/>
              </a:rPr>
              <a:t>匡衡</a:t>
            </a:r>
          </a:p>
        </p:txBody>
      </p:sp>
      <p:sp>
        <p:nvSpPr>
          <p:cNvPr id="22535" name="Text Box 7"/>
          <p:cNvSpPr txBox="1">
            <a:spLocks noChangeArrowheads="1"/>
          </p:cNvSpPr>
          <p:nvPr/>
        </p:nvSpPr>
        <p:spPr bwMode="auto">
          <a:xfrm>
            <a:off x="5784850" y="4256618"/>
            <a:ext cx="801688"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400" b="1">
                <a:solidFill>
                  <a:srgbClr val="0000FF"/>
                </a:solidFill>
                <a:latin typeface="黑体" pitchFamily="49" charset="-122"/>
                <a:ea typeface="黑体" pitchFamily="49" charset="-122"/>
                <a:sym typeface="Tahoma" pitchFamily="34" charset="0"/>
              </a:rPr>
              <a:t>孔子</a:t>
            </a:r>
          </a:p>
        </p:txBody>
      </p:sp>
      <p:sp>
        <p:nvSpPr>
          <p:cNvPr id="22536" name="Text Box 8"/>
          <p:cNvSpPr txBox="1">
            <a:spLocks noChangeArrowheads="1"/>
          </p:cNvSpPr>
          <p:nvPr/>
        </p:nvSpPr>
        <p:spPr bwMode="auto">
          <a:xfrm>
            <a:off x="5799138" y="4995334"/>
            <a:ext cx="80010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400" b="1">
                <a:solidFill>
                  <a:srgbClr val="0000FF"/>
                </a:solidFill>
                <a:latin typeface="黑体" pitchFamily="49" charset="-122"/>
                <a:ea typeface="黑体" pitchFamily="49" charset="-122"/>
                <a:sym typeface="Tahoma" pitchFamily="34" charset="0"/>
              </a:rPr>
              <a:t>杨时</a:t>
            </a:r>
          </a:p>
        </p:txBody>
      </p:sp>
      <p:sp>
        <p:nvSpPr>
          <p:cNvPr id="9" name="Rectangle 2"/>
          <p:cNvSpPr txBox="1">
            <a:spLocks noRot="1" noChangeArrowheads="1"/>
          </p:cNvSpPr>
          <p:nvPr/>
        </p:nvSpPr>
        <p:spPr>
          <a:xfrm>
            <a:off x="365126" y="656168"/>
            <a:ext cx="2005013" cy="632481"/>
          </a:xfrm>
          <a:prstGeom prst="rect">
            <a:avLst/>
          </a:prstGeom>
        </p:spPr>
        <p:txBody>
          <a:bodyPr>
            <a:spAutoFit/>
          </a:bodyPr>
          <a:lstStyle>
            <a:lvl1pPr algn="ctr" rtl="0" eaLnBrk="0" fontAlgn="base" hangingPunct="0">
              <a:spcBef>
                <a:spcPct val="0"/>
              </a:spcBef>
              <a:spcAft>
                <a:spcPct val="0"/>
              </a:spcAft>
              <a:defRPr sz="2800" b="1" kern="1200">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Times New Roman" pitchFamily="18" charset="0"/>
                <a:ea typeface="黑体" pitchFamily="2" charset="-122"/>
              </a:defRPr>
            </a:lvl2pPr>
            <a:lvl3pPr algn="ctr" rtl="0" eaLnBrk="0" fontAlgn="base" hangingPunct="0">
              <a:spcBef>
                <a:spcPct val="0"/>
              </a:spcBef>
              <a:spcAft>
                <a:spcPct val="0"/>
              </a:spcAft>
              <a:defRPr sz="2800" b="1">
                <a:solidFill>
                  <a:schemeClr val="tx1"/>
                </a:solidFill>
                <a:latin typeface="Times New Roman" pitchFamily="18" charset="0"/>
                <a:ea typeface="黑体" pitchFamily="2" charset="-122"/>
              </a:defRPr>
            </a:lvl3pPr>
            <a:lvl4pPr algn="ctr" rtl="0" eaLnBrk="0" fontAlgn="base" hangingPunct="0">
              <a:spcBef>
                <a:spcPct val="0"/>
              </a:spcBef>
              <a:spcAft>
                <a:spcPct val="0"/>
              </a:spcAft>
              <a:defRPr sz="2800" b="1">
                <a:solidFill>
                  <a:schemeClr val="tx1"/>
                </a:solidFill>
                <a:latin typeface="Times New Roman" pitchFamily="18" charset="0"/>
                <a:ea typeface="黑体" pitchFamily="2" charset="-122"/>
              </a:defRPr>
            </a:lvl4pPr>
            <a:lvl5pPr algn="ctr" rtl="0" eaLnBrk="0" fontAlgn="base" hangingPunct="0">
              <a:spcBef>
                <a:spcPct val="0"/>
              </a:spcBef>
              <a:spcAft>
                <a:spcPct val="0"/>
              </a:spcAft>
              <a:defRPr sz="2800" b="1">
                <a:solidFill>
                  <a:schemeClr val="tx1"/>
                </a:solidFill>
                <a:latin typeface="Times New Roman" pitchFamily="18" charset="0"/>
                <a:ea typeface="黑体" pitchFamily="2" charset="-122"/>
              </a:defRPr>
            </a:lvl5pPr>
            <a:lvl6pPr marL="457200" algn="ctr" rtl="0" fontAlgn="base">
              <a:spcBef>
                <a:spcPct val="0"/>
              </a:spcBef>
              <a:spcAft>
                <a:spcPct val="0"/>
              </a:spcAft>
              <a:defRPr sz="2800" b="1">
                <a:solidFill>
                  <a:schemeClr val="tx1"/>
                </a:solidFill>
                <a:latin typeface="Times New Roman" pitchFamily="18" charset="0"/>
                <a:ea typeface="黑体" pitchFamily="2" charset="-122"/>
              </a:defRPr>
            </a:lvl6pPr>
            <a:lvl7pPr marL="914400" algn="ctr" rtl="0" fontAlgn="base">
              <a:spcBef>
                <a:spcPct val="0"/>
              </a:spcBef>
              <a:spcAft>
                <a:spcPct val="0"/>
              </a:spcAft>
              <a:defRPr sz="2800" b="1">
                <a:solidFill>
                  <a:schemeClr val="tx1"/>
                </a:solidFill>
                <a:latin typeface="Times New Roman" pitchFamily="18" charset="0"/>
                <a:ea typeface="黑体" pitchFamily="2" charset="-122"/>
              </a:defRPr>
            </a:lvl7pPr>
            <a:lvl8pPr marL="1371600" algn="ctr" rtl="0" fontAlgn="base">
              <a:spcBef>
                <a:spcPct val="0"/>
              </a:spcBef>
              <a:spcAft>
                <a:spcPct val="0"/>
              </a:spcAft>
              <a:defRPr sz="2800" b="1">
                <a:solidFill>
                  <a:schemeClr val="tx1"/>
                </a:solidFill>
                <a:latin typeface="Times New Roman" pitchFamily="18" charset="0"/>
                <a:ea typeface="黑体" pitchFamily="2" charset="-122"/>
              </a:defRPr>
            </a:lvl8pPr>
            <a:lvl9pPr marL="1828800" algn="ctr" rtl="0" fontAlgn="base">
              <a:spcBef>
                <a:spcPct val="0"/>
              </a:spcBef>
              <a:spcAft>
                <a:spcPct val="0"/>
              </a:spcAft>
              <a:defRPr sz="2800" b="1">
                <a:solidFill>
                  <a:schemeClr val="tx1"/>
                </a:solidFill>
                <a:latin typeface="Times New Roman" pitchFamily="18" charset="0"/>
                <a:ea typeface="黑体" pitchFamily="2" charset="-122"/>
              </a:defRPr>
            </a:lvl9pPr>
          </a:lstStyle>
          <a:p>
            <a:pPr eaLnBrk="1" hangingPunct="1">
              <a:lnSpc>
                <a:spcPct val="130000"/>
              </a:lnSpc>
              <a:buFont typeface="Arial" pitchFamily="34" charset="0"/>
              <a:buNone/>
              <a:defRPr/>
            </a:pPr>
            <a:r>
              <a:rPr lang="zh-CN" altLang="en-US" sz="2700" dirty="0" smtClean="0">
                <a:solidFill>
                  <a:srgbClr val="FF0000"/>
                </a:solidFill>
                <a:latin typeface="黑体" pitchFamily="2" charset="-122"/>
                <a:cs typeface="+mn-cs"/>
              </a:rPr>
              <a:t>读书典故</a:t>
            </a:r>
            <a:endParaRPr lang="zh-CN" altLang="en-US" sz="2700" dirty="0">
              <a:solidFill>
                <a:srgbClr val="FF0000"/>
              </a:solidFill>
              <a:latin typeface="黑体" pitchFamily="2" charset="-122"/>
              <a:cs typeface="+mn-cs"/>
            </a:endParaRPr>
          </a:p>
        </p:txBody>
      </p:sp>
      <p:pic>
        <p:nvPicPr>
          <p:cNvPr id="8201" name="Picture 5" descr="F:\图片\古筝.gif"/>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86600" y="4489451"/>
            <a:ext cx="1970088" cy="1907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diamond(in)">
                                      <p:cBhvr>
                                        <p:cTn id="7" dur="2000"/>
                                        <p:tgtEl>
                                          <p:spTgt spid="225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diamond(in)">
                                      <p:cBhvr>
                                        <p:cTn id="12" dur="2000"/>
                                        <p:tgtEl>
                                          <p:spTgt spid="2253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diamond(in)">
                                      <p:cBhvr>
                                        <p:cTn id="17" dur="2000"/>
                                        <p:tgtEl>
                                          <p:spTgt spid="2253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2531">
                                            <p:txEl>
                                              <p:pRg st="3" end="3"/>
                                            </p:txEl>
                                          </p:spTgt>
                                        </p:tgtEl>
                                        <p:attrNameLst>
                                          <p:attrName>style.visibility</p:attrName>
                                        </p:attrNameLst>
                                      </p:cBhvr>
                                      <p:to>
                                        <p:strVal val="visible"/>
                                      </p:to>
                                    </p:set>
                                    <p:animEffect transition="in" filter="diamond(in)">
                                      <p:cBhvr>
                                        <p:cTn id="22" dur="2000"/>
                                        <p:tgtEl>
                                          <p:spTgt spid="2253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22531">
                                            <p:txEl>
                                              <p:pRg st="4" end="4"/>
                                            </p:txEl>
                                          </p:spTgt>
                                        </p:tgtEl>
                                        <p:attrNameLst>
                                          <p:attrName>style.visibility</p:attrName>
                                        </p:attrNameLst>
                                      </p:cBhvr>
                                      <p:to>
                                        <p:strVal val="visible"/>
                                      </p:to>
                                    </p:set>
                                    <p:animEffect transition="in" filter="diamond(in)">
                                      <p:cBhvr>
                                        <p:cTn id="27" dur="2000"/>
                                        <p:tgtEl>
                                          <p:spTgt spid="2253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22531">
                                            <p:txEl>
                                              <p:pRg st="5" end="5"/>
                                            </p:txEl>
                                          </p:spTgt>
                                        </p:tgtEl>
                                        <p:attrNameLst>
                                          <p:attrName>style.visibility</p:attrName>
                                        </p:attrNameLst>
                                      </p:cBhvr>
                                      <p:to>
                                        <p:strVal val="visible"/>
                                      </p:to>
                                    </p:set>
                                    <p:animEffect transition="in" filter="diamond(in)">
                                      <p:cBhvr>
                                        <p:cTn id="32" dur="2000"/>
                                        <p:tgtEl>
                                          <p:spTgt spid="2253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2532"/>
                                        </p:tgtEl>
                                        <p:attrNameLst>
                                          <p:attrName>style.visibility</p:attrName>
                                        </p:attrNameLst>
                                      </p:cBhvr>
                                      <p:to>
                                        <p:strVal val="visible"/>
                                      </p:to>
                                    </p:set>
                                    <p:animEffect transition="in" filter="blinds(horizontal)">
                                      <p:cBhvr>
                                        <p:cTn id="37" dur="500"/>
                                        <p:tgtEl>
                                          <p:spTgt spid="22532"/>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2533"/>
                                        </p:tgtEl>
                                        <p:attrNameLst>
                                          <p:attrName>style.visibility</p:attrName>
                                        </p:attrNameLst>
                                      </p:cBhvr>
                                      <p:to>
                                        <p:strVal val="visible"/>
                                      </p:to>
                                    </p:set>
                                    <p:anim calcmode="lin" valueType="num">
                                      <p:cBhvr additive="base">
                                        <p:cTn id="42" dur="500" fill="hold"/>
                                        <p:tgtEl>
                                          <p:spTgt spid="22533"/>
                                        </p:tgtEl>
                                        <p:attrNameLst>
                                          <p:attrName>ppt_x</p:attrName>
                                        </p:attrNameLst>
                                      </p:cBhvr>
                                      <p:tavLst>
                                        <p:tav tm="0">
                                          <p:val>
                                            <p:strVal val="#ppt_x"/>
                                          </p:val>
                                        </p:tav>
                                        <p:tav tm="100000">
                                          <p:val>
                                            <p:strVal val="#ppt_x"/>
                                          </p:val>
                                        </p:tav>
                                      </p:tavLst>
                                    </p:anim>
                                    <p:anim calcmode="lin" valueType="num">
                                      <p:cBhvr additive="base">
                                        <p:cTn id="43" dur="500" fill="hold"/>
                                        <p:tgtEl>
                                          <p:spTgt spid="22533"/>
                                        </p:tgtEl>
                                        <p:attrNameLst>
                                          <p:attrName>ppt_y</p:attrName>
                                        </p:attrNameLst>
                                      </p:cBhvr>
                                      <p:tavLst>
                                        <p:tav tm="0">
                                          <p:val>
                                            <p:strVal val="1+#ppt_h/2"/>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22534"/>
                                        </p:tgtEl>
                                        <p:attrNameLst>
                                          <p:attrName>style.visibility</p:attrName>
                                        </p:attrNameLst>
                                      </p:cBhvr>
                                      <p:to>
                                        <p:strVal val="visible"/>
                                      </p:to>
                                    </p:set>
                                    <p:anim calcmode="lin" valueType="num">
                                      <p:cBhvr additive="base">
                                        <p:cTn id="48" dur="500" fill="hold"/>
                                        <p:tgtEl>
                                          <p:spTgt spid="22534"/>
                                        </p:tgtEl>
                                        <p:attrNameLst>
                                          <p:attrName>ppt_x</p:attrName>
                                        </p:attrNameLst>
                                      </p:cBhvr>
                                      <p:tavLst>
                                        <p:tav tm="0">
                                          <p:val>
                                            <p:strVal val="#ppt_x"/>
                                          </p:val>
                                        </p:tav>
                                        <p:tav tm="100000">
                                          <p:val>
                                            <p:strVal val="#ppt_x"/>
                                          </p:val>
                                        </p:tav>
                                      </p:tavLst>
                                    </p:anim>
                                    <p:anim calcmode="lin" valueType="num">
                                      <p:cBhvr additive="base">
                                        <p:cTn id="49" dur="500" fill="hold"/>
                                        <p:tgtEl>
                                          <p:spTgt spid="22534"/>
                                        </p:tgtEl>
                                        <p:attrNameLst>
                                          <p:attrName>ppt_y</p:attrName>
                                        </p:attrNameLst>
                                      </p:cBhvr>
                                      <p:tavLst>
                                        <p:tav tm="0">
                                          <p:val>
                                            <p:strVal val="1+#ppt_h/2"/>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4" fill="hold" nodeType="clickEffect">
                                  <p:stCondLst>
                                    <p:cond delay="0"/>
                                  </p:stCondLst>
                                  <p:childTnLst>
                                    <p:set>
                                      <p:cBhvr>
                                        <p:cTn id="53" dur="1" fill="hold">
                                          <p:stCondLst>
                                            <p:cond delay="0"/>
                                          </p:stCondLst>
                                        </p:cTn>
                                        <p:tgtEl>
                                          <p:spTgt spid="22535">
                                            <p:txEl>
                                              <p:pRg st="0" end="0"/>
                                            </p:txEl>
                                          </p:spTgt>
                                        </p:tgtEl>
                                        <p:attrNameLst>
                                          <p:attrName>style.visibility</p:attrName>
                                        </p:attrNameLst>
                                      </p:cBhvr>
                                      <p:to>
                                        <p:strVal val="visible"/>
                                      </p:to>
                                    </p:set>
                                    <p:anim calcmode="lin" valueType="num">
                                      <p:cBhvr additive="base">
                                        <p:cTn id="54" dur="500" fill="hold"/>
                                        <p:tgtEl>
                                          <p:spTgt spid="22535">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225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22536"/>
                                        </p:tgtEl>
                                        <p:attrNameLst>
                                          <p:attrName>style.visibility</p:attrName>
                                        </p:attrNameLst>
                                      </p:cBhvr>
                                      <p:to>
                                        <p:strVal val="visible"/>
                                      </p:to>
                                    </p:set>
                                    <p:anim calcmode="lin" valueType="num">
                                      <p:cBhvr additive="base">
                                        <p:cTn id="60" dur="500" fill="hold"/>
                                        <p:tgtEl>
                                          <p:spTgt spid="22536"/>
                                        </p:tgtEl>
                                        <p:attrNameLst>
                                          <p:attrName>ppt_x</p:attrName>
                                        </p:attrNameLst>
                                      </p:cBhvr>
                                      <p:tavLst>
                                        <p:tav tm="0">
                                          <p:val>
                                            <p:strVal val="#ppt_x"/>
                                          </p:val>
                                        </p:tav>
                                        <p:tav tm="100000">
                                          <p:val>
                                            <p:strVal val="#ppt_x"/>
                                          </p:val>
                                        </p:tav>
                                      </p:tavLst>
                                    </p:anim>
                                    <p:anim calcmode="lin" valueType="num">
                                      <p:cBhvr additive="base">
                                        <p:cTn id="61" dur="500" fill="hold"/>
                                        <p:tgtEl>
                                          <p:spTgt spid="225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P spid="22532" grpId="0" bldLvl="0" autoUpdateAnimBg="0"/>
      <p:bldP spid="22533" grpId="0" bldLvl="0" autoUpdateAnimBg="0"/>
      <p:bldP spid="22534" grpId="0" bldLvl="0" autoUpdateAnimBg="0"/>
      <p:bldP spid="22536"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2"/>
          <p:cNvSpPr>
            <a:spLocks noGrp="1" noRot="1" noChangeArrowheads="1"/>
          </p:cNvSpPr>
          <p:nvPr>
            <p:ph type="title" idx="4294967295"/>
          </p:nvPr>
        </p:nvSpPr>
        <p:spPr>
          <a:xfrm>
            <a:off x="674" y="503766"/>
            <a:ext cx="724814" cy="2446867"/>
          </a:xfrm>
          <a:prstGeom prst="rect">
            <a:avLst/>
          </a:prstGeom>
        </p:spPr>
        <p:txBody>
          <a:bodyPr vert="eaVert">
            <a:spAutoFit/>
          </a:bodyPr>
          <a:lstStyle/>
          <a:p>
            <a:pPr eaLnBrk="1" hangingPunct="1">
              <a:lnSpc>
                <a:spcPct val="130000"/>
              </a:lnSpc>
              <a:buFont typeface="Arial" pitchFamily="34" charset="0"/>
              <a:buNone/>
              <a:defRPr/>
            </a:pPr>
            <a:r>
              <a:rPr lang="zh-CN" altLang="en-US" sz="2700" dirty="0">
                <a:solidFill>
                  <a:srgbClr val="FF0000"/>
                </a:solidFill>
                <a:latin typeface="黑体" pitchFamily="2" charset="-122"/>
                <a:cs typeface="+mn-cs"/>
              </a:rPr>
              <a:t>名著连连看</a:t>
            </a:r>
          </a:p>
        </p:txBody>
      </p:sp>
      <p:sp>
        <p:nvSpPr>
          <p:cNvPr id="9219" name="Text Box 4"/>
          <p:cNvSpPr txBox="1">
            <a:spLocks noChangeArrowheads="1"/>
          </p:cNvSpPr>
          <p:nvPr/>
        </p:nvSpPr>
        <p:spPr bwMode="auto">
          <a:xfrm>
            <a:off x="2008189" y="969433"/>
            <a:ext cx="1524776" cy="393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600" b="1">
                <a:latin typeface="黑体" pitchFamily="49" charset="-122"/>
                <a:ea typeface="黑体" pitchFamily="49" charset="-122"/>
              </a:rPr>
              <a:t>三国演义</a:t>
            </a:r>
            <a:endParaRPr lang="en-US" altLang="zh-CN" sz="2600" b="1">
              <a:latin typeface="黑体" pitchFamily="49" charset="-122"/>
              <a:ea typeface="黑体" pitchFamily="49" charset="-122"/>
            </a:endParaRPr>
          </a:p>
          <a:p>
            <a:pPr eaLnBrk="1" hangingPunct="1">
              <a:lnSpc>
                <a:spcPct val="120000"/>
              </a:lnSpc>
            </a:pPr>
            <a:r>
              <a:rPr lang="zh-CN" altLang="en-US" sz="2600" b="1">
                <a:latin typeface="黑体" pitchFamily="49" charset="-122"/>
                <a:ea typeface="黑体" pitchFamily="49" charset="-122"/>
              </a:rPr>
              <a:t>红楼梦</a:t>
            </a:r>
          </a:p>
          <a:p>
            <a:pPr eaLnBrk="1" hangingPunct="1">
              <a:lnSpc>
                <a:spcPct val="120000"/>
              </a:lnSpc>
            </a:pPr>
            <a:r>
              <a:rPr lang="zh-CN" altLang="en-US" sz="2600" b="1">
                <a:latin typeface="黑体" pitchFamily="49" charset="-122"/>
                <a:ea typeface="黑体" pitchFamily="49" charset="-122"/>
              </a:rPr>
              <a:t>水浒传</a:t>
            </a:r>
          </a:p>
          <a:p>
            <a:pPr eaLnBrk="1" hangingPunct="1">
              <a:lnSpc>
                <a:spcPct val="120000"/>
              </a:lnSpc>
            </a:pPr>
            <a:r>
              <a:rPr lang="zh-CN" altLang="en-US" sz="2600" b="1">
                <a:latin typeface="黑体" pitchFamily="49" charset="-122"/>
                <a:ea typeface="黑体" pitchFamily="49" charset="-122"/>
              </a:rPr>
              <a:t>西游记</a:t>
            </a:r>
          </a:p>
          <a:p>
            <a:pPr eaLnBrk="1" hangingPunct="1">
              <a:lnSpc>
                <a:spcPct val="120000"/>
              </a:lnSpc>
            </a:pPr>
            <a:r>
              <a:rPr lang="zh-CN" altLang="en-US" sz="2600" b="1">
                <a:latin typeface="黑体" pitchFamily="49" charset="-122"/>
                <a:ea typeface="黑体" pitchFamily="49" charset="-122"/>
              </a:rPr>
              <a:t>西厢记</a:t>
            </a:r>
          </a:p>
          <a:p>
            <a:pPr eaLnBrk="1" hangingPunct="1">
              <a:lnSpc>
                <a:spcPct val="120000"/>
              </a:lnSpc>
            </a:pPr>
            <a:r>
              <a:rPr lang="zh-CN" altLang="en-US" sz="2600" b="1">
                <a:latin typeface="黑体" pitchFamily="49" charset="-122"/>
                <a:ea typeface="黑体" pitchFamily="49" charset="-122"/>
              </a:rPr>
              <a:t>世说新语</a:t>
            </a:r>
          </a:p>
          <a:p>
            <a:pPr eaLnBrk="1" hangingPunct="1">
              <a:lnSpc>
                <a:spcPct val="120000"/>
              </a:lnSpc>
            </a:pPr>
            <a:r>
              <a:rPr lang="zh-CN" altLang="en-US" sz="2600" b="1">
                <a:latin typeface="黑体" pitchFamily="49" charset="-122"/>
                <a:ea typeface="黑体" pitchFamily="49" charset="-122"/>
              </a:rPr>
              <a:t>烈女传</a:t>
            </a:r>
          </a:p>
          <a:p>
            <a:pPr eaLnBrk="1" hangingPunct="1">
              <a:lnSpc>
                <a:spcPct val="120000"/>
              </a:lnSpc>
            </a:pPr>
            <a:r>
              <a:rPr lang="zh-CN" altLang="en-US" sz="2600" b="1">
                <a:latin typeface="黑体" pitchFamily="49" charset="-122"/>
                <a:ea typeface="黑体" pitchFamily="49" charset="-122"/>
              </a:rPr>
              <a:t>聊斋志异</a:t>
            </a:r>
          </a:p>
        </p:txBody>
      </p:sp>
      <p:sp>
        <p:nvSpPr>
          <p:cNvPr id="9220" name="Text Box 11"/>
          <p:cNvSpPr txBox="1">
            <a:spLocks noChangeArrowheads="1"/>
          </p:cNvSpPr>
          <p:nvPr/>
        </p:nvSpPr>
        <p:spPr bwMode="auto">
          <a:xfrm>
            <a:off x="5892801" y="969433"/>
            <a:ext cx="1522413" cy="393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600" b="1">
                <a:latin typeface="黑体" pitchFamily="49" charset="-122"/>
                <a:ea typeface="黑体" pitchFamily="49" charset="-122"/>
              </a:rPr>
              <a:t>刘向</a:t>
            </a:r>
            <a:endParaRPr lang="en-US" altLang="zh-CN" sz="2600" b="1">
              <a:latin typeface="黑体" pitchFamily="49" charset="-122"/>
              <a:ea typeface="黑体" pitchFamily="49" charset="-122"/>
            </a:endParaRPr>
          </a:p>
          <a:p>
            <a:pPr eaLnBrk="1" hangingPunct="1">
              <a:lnSpc>
                <a:spcPct val="120000"/>
              </a:lnSpc>
            </a:pPr>
            <a:r>
              <a:rPr lang="zh-CN" altLang="en-US" sz="2600" b="1">
                <a:latin typeface="黑体" pitchFamily="49" charset="-122"/>
                <a:ea typeface="黑体" pitchFamily="49" charset="-122"/>
              </a:rPr>
              <a:t>吴承恩</a:t>
            </a:r>
          </a:p>
          <a:p>
            <a:pPr eaLnBrk="1" hangingPunct="1">
              <a:lnSpc>
                <a:spcPct val="120000"/>
              </a:lnSpc>
            </a:pPr>
            <a:r>
              <a:rPr lang="zh-CN" altLang="en-US" sz="2600" b="1">
                <a:latin typeface="黑体" pitchFamily="49" charset="-122"/>
                <a:ea typeface="黑体" pitchFamily="49" charset="-122"/>
              </a:rPr>
              <a:t>王实甫 </a:t>
            </a:r>
          </a:p>
          <a:p>
            <a:pPr eaLnBrk="1" hangingPunct="1">
              <a:lnSpc>
                <a:spcPct val="120000"/>
              </a:lnSpc>
            </a:pPr>
            <a:r>
              <a:rPr lang="zh-CN" altLang="en-US" sz="2600" b="1">
                <a:latin typeface="黑体" pitchFamily="49" charset="-122"/>
                <a:ea typeface="黑体" pitchFamily="49" charset="-122"/>
              </a:rPr>
              <a:t>罗贯中</a:t>
            </a:r>
          </a:p>
          <a:p>
            <a:pPr eaLnBrk="1" hangingPunct="1">
              <a:lnSpc>
                <a:spcPct val="120000"/>
              </a:lnSpc>
            </a:pPr>
            <a:r>
              <a:rPr lang="zh-CN" altLang="en-US" sz="2600" b="1">
                <a:latin typeface="黑体" pitchFamily="49" charset="-122"/>
                <a:ea typeface="黑体" pitchFamily="49" charset="-122"/>
              </a:rPr>
              <a:t>施耐庵</a:t>
            </a:r>
          </a:p>
          <a:p>
            <a:pPr eaLnBrk="1" hangingPunct="1">
              <a:lnSpc>
                <a:spcPct val="120000"/>
              </a:lnSpc>
            </a:pPr>
            <a:r>
              <a:rPr lang="zh-CN" altLang="en-US" sz="2600" b="1">
                <a:latin typeface="黑体" pitchFamily="49" charset="-122"/>
                <a:ea typeface="黑体" pitchFamily="49" charset="-122"/>
              </a:rPr>
              <a:t>蒲松龄</a:t>
            </a:r>
          </a:p>
          <a:p>
            <a:pPr eaLnBrk="1" hangingPunct="1">
              <a:lnSpc>
                <a:spcPct val="120000"/>
              </a:lnSpc>
            </a:pPr>
            <a:r>
              <a:rPr lang="zh-CN" altLang="en-US" sz="2600" b="1">
                <a:latin typeface="黑体" pitchFamily="49" charset="-122"/>
                <a:ea typeface="黑体" pitchFamily="49" charset="-122"/>
              </a:rPr>
              <a:t>刘义庆</a:t>
            </a:r>
          </a:p>
          <a:p>
            <a:pPr eaLnBrk="1" hangingPunct="1">
              <a:lnSpc>
                <a:spcPct val="120000"/>
              </a:lnSpc>
            </a:pPr>
            <a:r>
              <a:rPr lang="zh-CN" altLang="en-US" sz="2600" b="1">
                <a:latin typeface="黑体" pitchFamily="49" charset="-122"/>
                <a:ea typeface="黑体" pitchFamily="49" charset="-122"/>
              </a:rPr>
              <a:t>曹雪芹</a:t>
            </a:r>
          </a:p>
        </p:txBody>
      </p:sp>
      <p:sp>
        <p:nvSpPr>
          <p:cNvPr id="32787" name="Line 19"/>
          <p:cNvSpPr>
            <a:spLocks noChangeShapeType="1"/>
          </p:cNvSpPr>
          <p:nvPr/>
        </p:nvSpPr>
        <p:spPr bwMode="auto">
          <a:xfrm>
            <a:off x="3432176" y="1377951"/>
            <a:ext cx="2551113" cy="1837267"/>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8" name="Line 20"/>
          <p:cNvSpPr>
            <a:spLocks noChangeShapeType="1"/>
          </p:cNvSpPr>
          <p:nvPr/>
        </p:nvSpPr>
        <p:spPr bwMode="auto">
          <a:xfrm>
            <a:off x="3111500" y="1996017"/>
            <a:ext cx="2871788" cy="3774016"/>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9" name="Line 21"/>
          <p:cNvSpPr>
            <a:spLocks noChangeShapeType="1"/>
          </p:cNvSpPr>
          <p:nvPr/>
        </p:nvSpPr>
        <p:spPr bwMode="auto">
          <a:xfrm>
            <a:off x="3111500" y="2662767"/>
            <a:ext cx="2871788" cy="1240367"/>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90" name="Line 22"/>
          <p:cNvSpPr>
            <a:spLocks noChangeShapeType="1"/>
          </p:cNvSpPr>
          <p:nvPr/>
        </p:nvSpPr>
        <p:spPr bwMode="auto">
          <a:xfrm flipV="1">
            <a:off x="3113088" y="2042585"/>
            <a:ext cx="2870200" cy="1246716"/>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91" name="Line 23"/>
          <p:cNvSpPr>
            <a:spLocks noChangeShapeType="1"/>
          </p:cNvSpPr>
          <p:nvPr/>
        </p:nvSpPr>
        <p:spPr bwMode="auto">
          <a:xfrm flipV="1">
            <a:off x="3114676" y="2662767"/>
            <a:ext cx="2868613" cy="1278467"/>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92" name="Line 24"/>
          <p:cNvSpPr>
            <a:spLocks noChangeShapeType="1"/>
          </p:cNvSpPr>
          <p:nvPr/>
        </p:nvSpPr>
        <p:spPr bwMode="auto">
          <a:xfrm>
            <a:off x="3432176" y="4470401"/>
            <a:ext cx="2551113" cy="706967"/>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93" name="Line 25"/>
          <p:cNvSpPr>
            <a:spLocks noChangeShapeType="1"/>
          </p:cNvSpPr>
          <p:nvPr/>
        </p:nvSpPr>
        <p:spPr bwMode="auto">
          <a:xfrm flipV="1">
            <a:off x="3116264" y="1636185"/>
            <a:ext cx="2867025" cy="3566583"/>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228" name="Line 26"/>
          <p:cNvSpPr>
            <a:spLocks noChangeShapeType="1"/>
          </p:cNvSpPr>
          <p:nvPr/>
        </p:nvSpPr>
        <p:spPr bwMode="auto">
          <a:xfrm>
            <a:off x="3168650" y="5452533"/>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95" name="Line 27"/>
          <p:cNvSpPr>
            <a:spLocks noChangeShapeType="1"/>
          </p:cNvSpPr>
          <p:nvPr/>
        </p:nvSpPr>
        <p:spPr bwMode="auto">
          <a:xfrm flipV="1">
            <a:off x="3432176" y="4445000"/>
            <a:ext cx="2551113" cy="1314451"/>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787"/>
                                        </p:tgtEl>
                                        <p:attrNameLst>
                                          <p:attrName>style.visibility</p:attrName>
                                        </p:attrNameLst>
                                      </p:cBhvr>
                                      <p:to>
                                        <p:strVal val="visible"/>
                                      </p:to>
                                    </p:set>
                                    <p:anim calcmode="lin" valueType="num">
                                      <p:cBhvr additive="base">
                                        <p:cTn id="7" dur="500" fill="hold"/>
                                        <p:tgtEl>
                                          <p:spTgt spid="32787"/>
                                        </p:tgtEl>
                                        <p:attrNameLst>
                                          <p:attrName>ppt_x</p:attrName>
                                        </p:attrNameLst>
                                      </p:cBhvr>
                                      <p:tavLst>
                                        <p:tav tm="0">
                                          <p:val>
                                            <p:strVal val="#ppt_x"/>
                                          </p:val>
                                        </p:tav>
                                        <p:tav tm="100000">
                                          <p:val>
                                            <p:strVal val="#ppt_x"/>
                                          </p:val>
                                        </p:tav>
                                      </p:tavLst>
                                    </p:anim>
                                    <p:anim calcmode="lin" valueType="num">
                                      <p:cBhvr additive="base">
                                        <p:cTn id="8" dur="500" fill="hold"/>
                                        <p:tgtEl>
                                          <p:spTgt spid="3278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32788"/>
                                        </p:tgtEl>
                                        <p:attrNameLst>
                                          <p:attrName>style.visibility</p:attrName>
                                        </p:attrNameLst>
                                      </p:cBhvr>
                                      <p:to>
                                        <p:strVal val="visible"/>
                                      </p:to>
                                    </p:set>
                                    <p:animEffect transition="in" filter="fade">
                                      <p:cBhvr>
                                        <p:cTn id="13" dur="1000"/>
                                        <p:tgtEl>
                                          <p:spTgt spid="32788"/>
                                        </p:tgtEl>
                                      </p:cBhvr>
                                    </p:animEffect>
                                    <p:anim calcmode="lin" valueType="num">
                                      <p:cBhvr>
                                        <p:cTn id="14" dur="1000" fill="hold"/>
                                        <p:tgtEl>
                                          <p:spTgt spid="32788"/>
                                        </p:tgtEl>
                                        <p:attrNameLst>
                                          <p:attrName>ppt_x</p:attrName>
                                        </p:attrNameLst>
                                      </p:cBhvr>
                                      <p:tavLst>
                                        <p:tav tm="0">
                                          <p:val>
                                            <p:strVal val="#ppt_x"/>
                                          </p:val>
                                        </p:tav>
                                        <p:tav tm="100000">
                                          <p:val>
                                            <p:strVal val="#ppt_x"/>
                                          </p:val>
                                        </p:tav>
                                      </p:tavLst>
                                    </p:anim>
                                    <p:anim calcmode="lin" valueType="num">
                                      <p:cBhvr>
                                        <p:cTn id="15" dur="1000" fill="hold"/>
                                        <p:tgtEl>
                                          <p:spTgt spid="32788"/>
                                        </p:tgtEl>
                                        <p:attrNameLst>
                                          <p:attrName>ppt_y</p:attrName>
                                        </p:attrNameLst>
                                      </p:cBhvr>
                                      <p:tavLst>
                                        <p:tav tm="0">
                                          <p:val>
                                            <p:strVal val="#ppt_y-.1"/>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2789"/>
                                        </p:tgtEl>
                                        <p:attrNameLst>
                                          <p:attrName>style.visibility</p:attrName>
                                        </p:attrNameLst>
                                      </p:cBhvr>
                                      <p:to>
                                        <p:strVal val="visible"/>
                                      </p:to>
                                    </p:set>
                                    <p:anim calcmode="lin" valueType="num">
                                      <p:cBhvr additive="base">
                                        <p:cTn id="20" dur="500" fill="hold"/>
                                        <p:tgtEl>
                                          <p:spTgt spid="32789"/>
                                        </p:tgtEl>
                                        <p:attrNameLst>
                                          <p:attrName>ppt_x</p:attrName>
                                        </p:attrNameLst>
                                      </p:cBhvr>
                                      <p:tavLst>
                                        <p:tav tm="0">
                                          <p:val>
                                            <p:strVal val="#ppt_x"/>
                                          </p:val>
                                        </p:tav>
                                        <p:tav tm="100000">
                                          <p:val>
                                            <p:strVal val="#ppt_x"/>
                                          </p:val>
                                        </p:tav>
                                      </p:tavLst>
                                    </p:anim>
                                    <p:anim calcmode="lin" valueType="num">
                                      <p:cBhvr additive="base">
                                        <p:cTn id="21" dur="500" fill="hold"/>
                                        <p:tgtEl>
                                          <p:spTgt spid="32789"/>
                                        </p:tgtEl>
                                        <p:attrNameLst>
                                          <p:attrName>ppt_y</p:attrName>
                                        </p:attrNameLst>
                                      </p:cBhvr>
                                      <p:tavLst>
                                        <p:tav tm="0">
                                          <p:val>
                                            <p:strVal val="1+#ppt_h/2"/>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32790"/>
                                        </p:tgtEl>
                                        <p:attrNameLst>
                                          <p:attrName>style.visibility</p:attrName>
                                        </p:attrNameLst>
                                      </p:cBhvr>
                                      <p:to>
                                        <p:strVal val="visible"/>
                                      </p:to>
                                    </p:set>
                                    <p:animEffect transition="in" filter="fade">
                                      <p:cBhvr>
                                        <p:cTn id="26" dur="500"/>
                                        <p:tgtEl>
                                          <p:spTgt spid="32790"/>
                                        </p:tgtEl>
                                      </p:cBhvr>
                                    </p:animEffect>
                                    <p:anim calcmode="lin" valueType="num">
                                      <p:cBhvr>
                                        <p:cTn id="27" dur="500" fill="hold"/>
                                        <p:tgtEl>
                                          <p:spTgt spid="32790"/>
                                        </p:tgtEl>
                                        <p:attrNameLst>
                                          <p:attrName>ppt_x</p:attrName>
                                        </p:attrNameLst>
                                      </p:cBhvr>
                                      <p:tavLst>
                                        <p:tav tm="0">
                                          <p:val>
                                            <p:strVal val="#ppt_x"/>
                                          </p:val>
                                        </p:tav>
                                        <p:tav tm="100000">
                                          <p:val>
                                            <p:strVal val="#ppt_x"/>
                                          </p:val>
                                        </p:tav>
                                      </p:tavLst>
                                    </p:anim>
                                    <p:anim calcmode="lin" valueType="num">
                                      <p:cBhvr>
                                        <p:cTn id="28" dur="500" fill="hold"/>
                                        <p:tgtEl>
                                          <p:spTgt spid="32790"/>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32791"/>
                                        </p:tgtEl>
                                        <p:attrNameLst>
                                          <p:attrName>style.visibility</p:attrName>
                                        </p:attrNameLst>
                                      </p:cBhvr>
                                      <p:to>
                                        <p:strVal val="visible"/>
                                      </p:to>
                                    </p:set>
                                    <p:animEffect transition="in" filter="fade">
                                      <p:cBhvr>
                                        <p:cTn id="33" dur="500"/>
                                        <p:tgtEl>
                                          <p:spTgt spid="32791"/>
                                        </p:tgtEl>
                                      </p:cBhvr>
                                    </p:animEffect>
                                    <p:anim calcmode="lin" valueType="num">
                                      <p:cBhvr>
                                        <p:cTn id="34" dur="500" fill="hold"/>
                                        <p:tgtEl>
                                          <p:spTgt spid="32791"/>
                                        </p:tgtEl>
                                        <p:attrNameLst>
                                          <p:attrName>ppt_x</p:attrName>
                                        </p:attrNameLst>
                                      </p:cBhvr>
                                      <p:tavLst>
                                        <p:tav tm="0">
                                          <p:val>
                                            <p:strVal val="#ppt_x"/>
                                          </p:val>
                                        </p:tav>
                                        <p:tav tm="100000">
                                          <p:val>
                                            <p:strVal val="#ppt_x"/>
                                          </p:val>
                                        </p:tav>
                                      </p:tavLst>
                                    </p:anim>
                                    <p:anim calcmode="lin" valueType="num">
                                      <p:cBhvr>
                                        <p:cTn id="35" dur="500" fill="hold"/>
                                        <p:tgtEl>
                                          <p:spTgt spid="32791"/>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32792"/>
                                        </p:tgtEl>
                                        <p:attrNameLst>
                                          <p:attrName>style.visibility</p:attrName>
                                        </p:attrNameLst>
                                      </p:cBhvr>
                                      <p:to>
                                        <p:strVal val="visible"/>
                                      </p:to>
                                    </p:set>
                                    <p:anim calcmode="lin" valueType="num">
                                      <p:cBhvr additive="base">
                                        <p:cTn id="40" dur="500" fill="hold"/>
                                        <p:tgtEl>
                                          <p:spTgt spid="32792"/>
                                        </p:tgtEl>
                                        <p:attrNameLst>
                                          <p:attrName>ppt_x</p:attrName>
                                        </p:attrNameLst>
                                      </p:cBhvr>
                                      <p:tavLst>
                                        <p:tav tm="0">
                                          <p:val>
                                            <p:strVal val="#ppt_x"/>
                                          </p:val>
                                        </p:tav>
                                        <p:tav tm="100000">
                                          <p:val>
                                            <p:strVal val="#ppt_x"/>
                                          </p:val>
                                        </p:tav>
                                      </p:tavLst>
                                    </p:anim>
                                    <p:anim calcmode="lin" valueType="num">
                                      <p:cBhvr additive="base">
                                        <p:cTn id="41" dur="500" fill="hold"/>
                                        <p:tgtEl>
                                          <p:spTgt spid="32792"/>
                                        </p:tgtEl>
                                        <p:attrNameLst>
                                          <p:attrName>ppt_y</p:attrName>
                                        </p:attrNameLst>
                                      </p:cBhvr>
                                      <p:tavLst>
                                        <p:tav tm="0">
                                          <p:val>
                                            <p:strVal val="1+#ppt_h/2"/>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32793"/>
                                        </p:tgtEl>
                                        <p:attrNameLst>
                                          <p:attrName>style.visibility</p:attrName>
                                        </p:attrNameLst>
                                      </p:cBhvr>
                                      <p:to>
                                        <p:strVal val="visible"/>
                                      </p:to>
                                    </p:set>
                                    <p:anim calcmode="lin" valueType="num">
                                      <p:cBhvr additive="base">
                                        <p:cTn id="46" dur="500" fill="hold"/>
                                        <p:tgtEl>
                                          <p:spTgt spid="32793"/>
                                        </p:tgtEl>
                                        <p:attrNameLst>
                                          <p:attrName>ppt_x</p:attrName>
                                        </p:attrNameLst>
                                      </p:cBhvr>
                                      <p:tavLst>
                                        <p:tav tm="0">
                                          <p:val>
                                            <p:strVal val="#ppt_x"/>
                                          </p:val>
                                        </p:tav>
                                        <p:tav tm="100000">
                                          <p:val>
                                            <p:strVal val="#ppt_x"/>
                                          </p:val>
                                        </p:tav>
                                      </p:tavLst>
                                    </p:anim>
                                    <p:anim calcmode="lin" valueType="num">
                                      <p:cBhvr additive="base">
                                        <p:cTn id="47" dur="500" fill="hold"/>
                                        <p:tgtEl>
                                          <p:spTgt spid="32793"/>
                                        </p:tgtEl>
                                        <p:attrNameLst>
                                          <p:attrName>ppt_y</p:attrName>
                                        </p:attrNameLst>
                                      </p:cBhvr>
                                      <p:tavLst>
                                        <p:tav tm="0">
                                          <p:val>
                                            <p:strVal val="1+#ppt_h/2"/>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37" presetClass="entr" presetSubtype="0" fill="hold" grpId="0" nodeType="clickEffect">
                                  <p:stCondLst>
                                    <p:cond delay="0"/>
                                  </p:stCondLst>
                                  <p:childTnLst>
                                    <p:set>
                                      <p:cBhvr>
                                        <p:cTn id="51" dur="1" fill="hold">
                                          <p:stCondLst>
                                            <p:cond delay="0"/>
                                          </p:stCondLst>
                                        </p:cTn>
                                        <p:tgtEl>
                                          <p:spTgt spid="32795"/>
                                        </p:tgtEl>
                                        <p:attrNameLst>
                                          <p:attrName>style.visibility</p:attrName>
                                        </p:attrNameLst>
                                      </p:cBhvr>
                                      <p:to>
                                        <p:strVal val="visible"/>
                                      </p:to>
                                    </p:set>
                                    <p:animEffect transition="in" filter="fade">
                                      <p:cBhvr>
                                        <p:cTn id="52" dur="1000"/>
                                        <p:tgtEl>
                                          <p:spTgt spid="32795"/>
                                        </p:tgtEl>
                                      </p:cBhvr>
                                    </p:animEffect>
                                    <p:anim calcmode="lin" valueType="num">
                                      <p:cBhvr>
                                        <p:cTn id="53" dur="1000" fill="hold"/>
                                        <p:tgtEl>
                                          <p:spTgt spid="32795"/>
                                        </p:tgtEl>
                                        <p:attrNameLst>
                                          <p:attrName>ppt_x</p:attrName>
                                        </p:attrNameLst>
                                      </p:cBhvr>
                                      <p:tavLst>
                                        <p:tav tm="0">
                                          <p:val>
                                            <p:strVal val="#ppt_x"/>
                                          </p:val>
                                        </p:tav>
                                        <p:tav tm="100000">
                                          <p:val>
                                            <p:strVal val="#ppt_x"/>
                                          </p:val>
                                        </p:tav>
                                      </p:tavLst>
                                    </p:anim>
                                    <p:anim calcmode="lin" valueType="num">
                                      <p:cBhvr>
                                        <p:cTn id="54" dur="900" decel="100000" fill="hold"/>
                                        <p:tgtEl>
                                          <p:spTgt spid="32795"/>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3279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87" grpId="0" animBg="1"/>
      <p:bldP spid="32788" grpId="0" animBg="1"/>
      <p:bldP spid="32789" grpId="0" animBg="1"/>
      <p:bldP spid="32790" grpId="0" animBg="1"/>
      <p:bldP spid="32791" grpId="0" animBg="1"/>
      <p:bldP spid="32792" grpId="0" animBg="1"/>
      <p:bldP spid="32793" grpId="0" animBg="1"/>
      <p:bldP spid="32795"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277813" y="1007534"/>
            <a:ext cx="8647112" cy="3901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10000"/>
              </a:lnSpc>
              <a:spcBef>
                <a:spcPts val="600"/>
              </a:spcBef>
            </a:pPr>
            <a:r>
              <a:rPr lang="en-US" altLang="zh-CN" sz="2500" b="1" dirty="0">
                <a:latin typeface="楷体_GB2312" pitchFamily="49" charset="-122"/>
                <a:ea typeface="楷体_GB2312" pitchFamily="49" charset="-122"/>
              </a:rPr>
              <a:t>   </a:t>
            </a:r>
            <a:r>
              <a:rPr lang="en-US" altLang="zh-CN" sz="2500" b="1" dirty="0">
                <a:solidFill>
                  <a:srgbClr val="FF0000"/>
                </a:solidFill>
                <a:latin typeface="楷体_GB2312" pitchFamily="49" charset="-122"/>
                <a:ea typeface="楷体_GB2312" pitchFamily="49" charset="-122"/>
              </a:rPr>
              <a:t> 3.</a:t>
            </a:r>
            <a:r>
              <a:rPr lang="zh-CN" altLang="en-US" sz="2500" b="1" dirty="0">
                <a:solidFill>
                  <a:srgbClr val="FF0000"/>
                </a:solidFill>
                <a:latin typeface="楷体_GB2312" pitchFamily="49" charset="-122"/>
                <a:ea typeface="楷体_GB2312" pitchFamily="49" charset="-122"/>
              </a:rPr>
              <a:t>共同研讨促阅读</a:t>
            </a:r>
            <a:r>
              <a:rPr lang="en-US" altLang="zh-CN" sz="2500" b="1" dirty="0">
                <a:solidFill>
                  <a:srgbClr val="FF0000"/>
                </a:solidFill>
                <a:latin typeface="楷体_GB2312" pitchFamily="49" charset="-122"/>
                <a:ea typeface="楷体_GB2312" pitchFamily="49" charset="-122"/>
              </a:rPr>
              <a:t>    </a:t>
            </a:r>
            <a:r>
              <a:rPr lang="zh-CN" altLang="en-US" sz="2500" b="1" dirty="0">
                <a:latin typeface="楷体_GB2312" pitchFamily="49" charset="-122"/>
                <a:ea typeface="楷体_GB2312" pitchFamily="49" charset="-122"/>
              </a:rPr>
              <a:t>古今中外的思想家、文学家、科学家，积累了许多宝贵的读书经验，写下了大量精彩的读书名言，留下了不少动人的读书故事。请借助图书馆、网络等渠道，结合课本</a:t>
            </a:r>
            <a:r>
              <a:rPr lang="en-US" altLang="zh-CN" sz="2500" b="1" dirty="0">
                <a:latin typeface="楷体_GB2312" pitchFamily="49" charset="-122"/>
                <a:ea typeface="楷体_GB2312" pitchFamily="49" charset="-122"/>
              </a:rPr>
              <a:t>P89“</a:t>
            </a:r>
            <a:r>
              <a:rPr lang="zh-CN" altLang="en-US" sz="2500" b="1" dirty="0">
                <a:latin typeface="楷体_GB2312" pitchFamily="49" charset="-122"/>
                <a:ea typeface="楷体_GB2312" pitchFamily="49" charset="-122"/>
              </a:rPr>
              <a:t>资料一”和</a:t>
            </a:r>
            <a:r>
              <a:rPr lang="en-US" altLang="zh-CN" sz="2500" b="1" dirty="0">
                <a:latin typeface="楷体_GB2312" pitchFamily="49" charset="-122"/>
                <a:ea typeface="楷体_GB2312" pitchFamily="49" charset="-122"/>
              </a:rPr>
              <a:t>P91“</a:t>
            </a:r>
            <a:r>
              <a:rPr lang="zh-CN" altLang="en-US" sz="2500" b="1" dirty="0">
                <a:latin typeface="楷体_GB2312" pitchFamily="49" charset="-122"/>
                <a:ea typeface="楷体_GB2312" pitchFamily="49" charset="-122"/>
              </a:rPr>
              <a:t>资料三”的有关内容，搜集一些名言、经验和故事。（</a:t>
            </a:r>
            <a:r>
              <a:rPr lang="en-US" altLang="zh-CN" sz="2500" b="1" dirty="0">
                <a:latin typeface="楷体_GB2312" pitchFamily="49" charset="-122"/>
                <a:ea typeface="楷体_GB2312" pitchFamily="49" charset="-122"/>
              </a:rPr>
              <a:t>1</a:t>
            </a:r>
            <a:r>
              <a:rPr lang="zh-CN" altLang="en-US" sz="2500" b="1" dirty="0">
                <a:latin typeface="楷体_GB2312" pitchFamily="49" charset="-122"/>
                <a:ea typeface="楷体_GB2312" pitchFamily="49" charset="-122"/>
              </a:rPr>
              <a:t>）各小组将本组发现的阅读共性问题提交课代表，召开专题讨论会寻找解决问题的思路或方案；（</a:t>
            </a:r>
            <a:r>
              <a:rPr lang="en-US" altLang="zh-CN" sz="2500" b="1" dirty="0">
                <a:latin typeface="楷体_GB2312" pitchFamily="49" charset="-122"/>
                <a:ea typeface="楷体_GB2312" pitchFamily="49" charset="-122"/>
              </a:rPr>
              <a:t>2</a:t>
            </a:r>
            <a:r>
              <a:rPr lang="zh-CN" altLang="en-US" sz="2500" b="1" dirty="0">
                <a:latin typeface="楷体_GB2312" pitchFamily="49" charset="-122"/>
                <a:ea typeface="楷体_GB2312" pitchFamily="49" charset="-122"/>
              </a:rPr>
              <a:t>）合作探讨、交流与讨论，可将你的收获写成一篇文章，谈谈你的认识。全班进一步交流评议，以实现资源共享，互相提高。</a:t>
            </a:r>
            <a:endParaRPr lang="zh-CN" altLang="en-US" sz="2500" b="1" dirty="0">
              <a:solidFill>
                <a:srgbClr val="FF0000"/>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266" name="组合 3"/>
          <p:cNvGrpSpPr>
            <a:grpSpLocks/>
          </p:cNvGrpSpPr>
          <p:nvPr/>
        </p:nvGrpSpPr>
        <p:grpSpPr bwMode="auto">
          <a:xfrm>
            <a:off x="184151" y="351368"/>
            <a:ext cx="2062163" cy="726017"/>
            <a:chOff x="1438698" y="982657"/>
            <a:chExt cx="2498303" cy="616461"/>
          </a:xfrm>
        </p:grpSpPr>
        <p:pic>
          <p:nvPicPr>
            <p:cNvPr id="11269" name="图片 1"/>
            <p:cNvPicPr>
              <a:picLocks noChangeAspect="1"/>
            </p:cNvPicPr>
            <p:nvPr/>
          </p:nvPicPr>
          <p:blipFill>
            <a:blip r:embed="rId2" cstate="email">
              <a:clrChange>
                <a:clrFrom>
                  <a:srgbClr val="FFFEFD"/>
                </a:clrFrom>
                <a:clrTo>
                  <a:srgbClr val="FFFEFD">
                    <a:alpha val="0"/>
                  </a:srgbClr>
                </a:clrTo>
              </a:clrChange>
              <a:extLst>
                <a:ext uri="{28A0092B-C50C-407E-A947-70E740481C1C}">
                  <a14:useLocalDpi xmlns:a14="http://schemas.microsoft.com/office/drawing/2010/main"/>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文本框 2"/>
            <p:cNvSpPr txBox="1">
              <a:spLocks noChangeArrowheads="1"/>
            </p:cNvSpPr>
            <p:nvPr/>
          </p:nvSpPr>
          <p:spPr bwMode="auto">
            <a:xfrm>
              <a:off x="1438698" y="982657"/>
              <a:ext cx="2076874" cy="4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rgbClr val="0070C0"/>
                  </a:solidFill>
                  <a:latin typeface="黑体" pitchFamily="49" charset="-122"/>
                  <a:ea typeface="黑体" pitchFamily="49" charset="-122"/>
                </a:rPr>
                <a:t>故事驿站</a:t>
              </a:r>
            </a:p>
          </p:txBody>
        </p:sp>
      </p:grpSp>
      <p:sp>
        <p:nvSpPr>
          <p:cNvPr id="5" name="Rectangle 2"/>
          <p:cNvSpPr txBox="1">
            <a:spLocks noChangeArrowheads="1"/>
          </p:cNvSpPr>
          <p:nvPr/>
        </p:nvSpPr>
        <p:spPr>
          <a:xfrm>
            <a:off x="3727450" y="719667"/>
            <a:ext cx="1619250" cy="592470"/>
          </a:xfrm>
          <a:prstGeom prst="rect">
            <a:avLst/>
          </a:prstGeom>
        </p:spPr>
        <p:txBody>
          <a:bodyPr>
            <a:spAutoFit/>
          </a:bodyPr>
          <a:lstStyle>
            <a:lvl1pPr algn="ctr" rtl="0" eaLnBrk="0" fontAlgn="base" hangingPunct="0">
              <a:spcBef>
                <a:spcPct val="0"/>
              </a:spcBef>
              <a:spcAft>
                <a:spcPct val="0"/>
              </a:spcAft>
              <a:defRPr sz="2800" b="1" kern="1200">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Times New Roman" pitchFamily="18" charset="0"/>
                <a:ea typeface="黑体" pitchFamily="2" charset="-122"/>
              </a:defRPr>
            </a:lvl2pPr>
            <a:lvl3pPr algn="ctr" rtl="0" eaLnBrk="0" fontAlgn="base" hangingPunct="0">
              <a:spcBef>
                <a:spcPct val="0"/>
              </a:spcBef>
              <a:spcAft>
                <a:spcPct val="0"/>
              </a:spcAft>
              <a:defRPr sz="2800" b="1">
                <a:solidFill>
                  <a:schemeClr val="tx1"/>
                </a:solidFill>
                <a:latin typeface="Times New Roman" pitchFamily="18" charset="0"/>
                <a:ea typeface="黑体" pitchFamily="2" charset="-122"/>
              </a:defRPr>
            </a:lvl3pPr>
            <a:lvl4pPr algn="ctr" rtl="0" eaLnBrk="0" fontAlgn="base" hangingPunct="0">
              <a:spcBef>
                <a:spcPct val="0"/>
              </a:spcBef>
              <a:spcAft>
                <a:spcPct val="0"/>
              </a:spcAft>
              <a:defRPr sz="2800" b="1">
                <a:solidFill>
                  <a:schemeClr val="tx1"/>
                </a:solidFill>
                <a:latin typeface="Times New Roman" pitchFamily="18" charset="0"/>
                <a:ea typeface="黑体" pitchFamily="2" charset="-122"/>
              </a:defRPr>
            </a:lvl4pPr>
            <a:lvl5pPr algn="ctr" rtl="0" eaLnBrk="0" fontAlgn="base" hangingPunct="0">
              <a:spcBef>
                <a:spcPct val="0"/>
              </a:spcBef>
              <a:spcAft>
                <a:spcPct val="0"/>
              </a:spcAft>
              <a:defRPr sz="2800" b="1">
                <a:solidFill>
                  <a:schemeClr val="tx1"/>
                </a:solidFill>
                <a:latin typeface="Times New Roman" pitchFamily="18" charset="0"/>
                <a:ea typeface="黑体" pitchFamily="2" charset="-122"/>
              </a:defRPr>
            </a:lvl5pPr>
            <a:lvl6pPr marL="457200" algn="ctr" rtl="0" fontAlgn="base">
              <a:spcBef>
                <a:spcPct val="0"/>
              </a:spcBef>
              <a:spcAft>
                <a:spcPct val="0"/>
              </a:spcAft>
              <a:defRPr sz="2800" b="1">
                <a:solidFill>
                  <a:schemeClr val="tx1"/>
                </a:solidFill>
                <a:latin typeface="Times New Roman" pitchFamily="18" charset="0"/>
                <a:ea typeface="黑体" pitchFamily="2" charset="-122"/>
              </a:defRPr>
            </a:lvl6pPr>
            <a:lvl7pPr marL="914400" algn="ctr" rtl="0" fontAlgn="base">
              <a:spcBef>
                <a:spcPct val="0"/>
              </a:spcBef>
              <a:spcAft>
                <a:spcPct val="0"/>
              </a:spcAft>
              <a:defRPr sz="2800" b="1">
                <a:solidFill>
                  <a:schemeClr val="tx1"/>
                </a:solidFill>
                <a:latin typeface="Times New Roman" pitchFamily="18" charset="0"/>
                <a:ea typeface="黑体" pitchFamily="2" charset="-122"/>
              </a:defRPr>
            </a:lvl7pPr>
            <a:lvl8pPr marL="1371600" algn="ctr" rtl="0" fontAlgn="base">
              <a:spcBef>
                <a:spcPct val="0"/>
              </a:spcBef>
              <a:spcAft>
                <a:spcPct val="0"/>
              </a:spcAft>
              <a:defRPr sz="2800" b="1">
                <a:solidFill>
                  <a:schemeClr val="tx1"/>
                </a:solidFill>
                <a:latin typeface="Times New Roman" pitchFamily="18" charset="0"/>
                <a:ea typeface="黑体" pitchFamily="2" charset="-122"/>
              </a:defRPr>
            </a:lvl8pPr>
            <a:lvl9pPr marL="1828800" algn="ctr" rtl="0" fontAlgn="base">
              <a:spcBef>
                <a:spcPct val="0"/>
              </a:spcBef>
              <a:spcAft>
                <a:spcPct val="0"/>
              </a:spcAft>
              <a:defRPr sz="2800" b="1">
                <a:solidFill>
                  <a:schemeClr val="tx1"/>
                </a:solidFill>
                <a:latin typeface="Times New Roman" pitchFamily="18" charset="0"/>
                <a:ea typeface="黑体" pitchFamily="2" charset="-122"/>
              </a:defRPr>
            </a:lvl9pPr>
          </a:lstStyle>
          <a:p>
            <a:pPr eaLnBrk="1" hangingPunct="1">
              <a:lnSpc>
                <a:spcPct val="130000"/>
              </a:lnSpc>
              <a:buFont typeface="Arial" pitchFamily="34" charset="0"/>
              <a:buNone/>
              <a:defRPr/>
            </a:pPr>
            <a:r>
              <a:rPr lang="zh-CN" altLang="en-US" sz="2500" dirty="0">
                <a:solidFill>
                  <a:srgbClr val="FF0000"/>
                </a:solidFill>
                <a:latin typeface="黑体" pitchFamily="2" charset="-122"/>
                <a:cs typeface="+mn-cs"/>
              </a:rPr>
              <a:t>韦编三绝</a:t>
            </a:r>
          </a:p>
        </p:txBody>
      </p:sp>
      <p:sp>
        <p:nvSpPr>
          <p:cNvPr id="11268" name="Text Box 3"/>
          <p:cNvSpPr txBox="1">
            <a:spLocks noChangeArrowheads="1"/>
          </p:cNvSpPr>
          <p:nvPr/>
        </p:nvSpPr>
        <p:spPr bwMode="auto">
          <a:xfrm>
            <a:off x="566739" y="1555751"/>
            <a:ext cx="7940675" cy="3593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zh-CN" altLang="en-US" sz="2500" b="1" dirty="0">
                <a:latin typeface="黑体" pitchFamily="49" charset="-122"/>
                <a:ea typeface="黑体" pitchFamily="49" charset="-122"/>
                <a:sym typeface="Tahoma" pitchFamily="34" charset="0"/>
              </a:rPr>
              <a:t>    孔子“晚年喜易”，花了很大的精力，反反复复研读</a:t>
            </a:r>
            <a:r>
              <a:rPr lang="en-US" altLang="zh-CN" sz="2500" b="1" dirty="0">
                <a:latin typeface="黑体" pitchFamily="49" charset="-122"/>
                <a:ea typeface="黑体" pitchFamily="49" charset="-122"/>
                <a:sym typeface="Tahoma" pitchFamily="34" charset="0"/>
              </a:rPr>
              <a:t>《</a:t>
            </a:r>
            <a:r>
              <a:rPr lang="zh-CN" altLang="en-US" sz="2500" b="1" dirty="0">
                <a:latin typeface="黑体" pitchFamily="49" charset="-122"/>
                <a:ea typeface="黑体" pitchFamily="49" charset="-122"/>
                <a:sym typeface="Tahoma" pitchFamily="34" charset="0"/>
              </a:rPr>
              <a:t>易</a:t>
            </a:r>
            <a:r>
              <a:rPr lang="en-US" altLang="zh-CN" sz="2500" b="1" dirty="0">
                <a:latin typeface="黑体" pitchFamily="49" charset="-122"/>
                <a:ea typeface="黑体" pitchFamily="49" charset="-122"/>
                <a:sym typeface="Tahoma" pitchFamily="34" charset="0"/>
              </a:rPr>
              <a:t>》</a:t>
            </a:r>
            <a:r>
              <a:rPr lang="zh-CN" altLang="en-US" sz="2500" b="1" dirty="0">
                <a:latin typeface="黑体" pitchFamily="49" charset="-122"/>
                <a:ea typeface="黑体" pitchFamily="49" charset="-122"/>
                <a:sym typeface="Tahoma" pitchFamily="34" charset="0"/>
              </a:rPr>
              <a:t>，又附注了许多内容，不知翻开来又卷回去地阅读了多少遍。时间一长，孔子这样读来读去，把串连竹简的牛皮带子也给磨断了几次，不得不多次换上新的再使用。即使读书读到了这样的地步，孔子还谦虚地说：</a:t>
            </a:r>
            <a:r>
              <a:rPr lang="en-US" altLang="zh-CN" sz="2500" b="1" dirty="0">
                <a:latin typeface="黑体" pitchFamily="49" charset="-122"/>
                <a:ea typeface="黑体" pitchFamily="49" charset="-122"/>
                <a:sym typeface="Tahoma" pitchFamily="34" charset="0"/>
              </a:rPr>
              <a:t>“</a:t>
            </a:r>
            <a:r>
              <a:rPr lang="zh-CN" altLang="en-US" sz="2500" b="1" dirty="0">
                <a:latin typeface="黑体" pitchFamily="49" charset="-122"/>
                <a:ea typeface="黑体" pitchFamily="49" charset="-122"/>
                <a:sym typeface="Tahoma" pitchFamily="34" charset="0"/>
              </a:rPr>
              <a:t>假如让我多活几年，我就可以完全掌握</a:t>
            </a:r>
            <a:r>
              <a:rPr lang="en-US" altLang="zh-CN" sz="2500" b="1" dirty="0">
                <a:latin typeface="黑体" pitchFamily="49" charset="-122"/>
                <a:ea typeface="黑体" pitchFamily="49" charset="-122"/>
                <a:sym typeface="Tahoma" pitchFamily="34" charset="0"/>
              </a:rPr>
              <a:t>《</a:t>
            </a:r>
            <a:r>
              <a:rPr lang="zh-CN" altLang="en-US" sz="2500" b="1" dirty="0">
                <a:latin typeface="黑体" pitchFamily="49" charset="-122"/>
                <a:ea typeface="黑体" pitchFamily="49" charset="-122"/>
                <a:sym typeface="Tahoma" pitchFamily="34" charset="0"/>
              </a:rPr>
              <a:t>易</a:t>
            </a:r>
            <a:r>
              <a:rPr lang="en-US" altLang="zh-CN" sz="2500" b="1" dirty="0">
                <a:latin typeface="黑体" pitchFamily="49" charset="-122"/>
                <a:ea typeface="黑体" pitchFamily="49" charset="-122"/>
                <a:sym typeface="Tahoma" pitchFamily="34" charset="0"/>
              </a:rPr>
              <a:t>》</a:t>
            </a:r>
            <a:r>
              <a:rPr lang="zh-CN" altLang="en-US" sz="2500" b="1" dirty="0">
                <a:latin typeface="黑体" pitchFamily="49" charset="-122"/>
                <a:ea typeface="黑体" pitchFamily="49" charset="-122"/>
                <a:sym typeface="Tahoma" pitchFamily="34" charset="0"/>
              </a:rPr>
              <a:t>的文与质了。”后人常以此比喻读书勤奋用功。</a:t>
            </a:r>
            <a:endParaRPr lang="zh-CN" altLang="en-US" sz="2500" b="1" dirty="0">
              <a:latin typeface="黑体" pitchFamily="49" charset="-122"/>
              <a:ea typeface="黑体" pitchFamily="49" charset="-122"/>
            </a:endParaRPr>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宋-黑-T-A">
      <a:majorFont>
        <a:latin typeface="Times New Roman"/>
        <a:ea typeface="黑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788</TotalTime>
  <Words>1547</Words>
  <Application>Microsoft Office PowerPoint</Application>
  <PresentationFormat>全屏显示(4:3)</PresentationFormat>
  <Paragraphs>87</Paragraphs>
  <Slides>23</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23</vt:i4>
      </vt:variant>
    </vt:vector>
  </HeadingPairs>
  <TitlesOfParts>
    <vt:vector size="32" baseType="lpstr">
      <vt:lpstr>黑体</vt:lpstr>
      <vt:lpstr>楷体_GB2312</vt:lpstr>
      <vt:lpstr>宋体</vt:lpstr>
      <vt:lpstr>微软雅黑</vt:lpstr>
      <vt:lpstr>Arial</vt:lpstr>
      <vt:lpstr>Calibri</vt:lpstr>
      <vt:lpstr>Tahoma</vt:lpstr>
      <vt:lpstr>Times New Roman</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名著连连看</vt:lpstr>
      <vt:lpstr>PowerPoint 演示文稿</vt:lpstr>
      <vt:lpstr>PowerPoint 演示文稿</vt:lpstr>
      <vt:lpstr>悬梁刺股</vt:lpstr>
      <vt:lpstr>车胤囊萤</vt:lpstr>
      <vt:lpstr>PowerPoint 演示文稿</vt:lpstr>
      <vt:lpstr>凿壁偷光</vt:lpstr>
      <vt:lpstr>程门立雪</vt:lpstr>
      <vt:lpstr>PowerPoint 演示文稿</vt:lpstr>
      <vt:lpstr>说说自己读过的一些有益的书</vt:lpstr>
      <vt:lpstr>好书推荐</vt:lpstr>
      <vt:lpstr>PowerPoint 演示文稿</vt:lpstr>
      <vt:lpstr>PowerPoint 演示文稿</vt:lpstr>
      <vt:lpstr>PowerPoint 演示文稿</vt:lpstr>
      <vt:lpstr>名言锦集</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subject>第一PPT模板网-WWW.1PPT.COM</dc:subject>
  <dc:creator>第一PPT模板网-WWW.1PPT.COM</dc:creator>
  <cp:keywords>第一PPT模板网-WWW.1PPT.COM</cp:keywords>
  <cp:lastModifiedBy>sky-home</cp:lastModifiedBy>
  <cp:revision>1</cp:revision>
  <dcterms:created xsi:type="dcterms:W3CDTF">2016-01-14T07:05:12Z</dcterms:created>
  <dcterms:modified xsi:type="dcterms:W3CDTF">2020-01-15T02:06:33Z</dcterms:modified>
</cp:coreProperties>
</file>